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9" r:id="rId2"/>
    <p:sldId id="272" r:id="rId3"/>
    <p:sldId id="263" r:id="rId4"/>
    <p:sldId id="290" r:id="rId5"/>
    <p:sldId id="291" r:id="rId6"/>
    <p:sldId id="292" r:id="rId7"/>
    <p:sldId id="283" r:id="rId8"/>
    <p:sldId id="293" r:id="rId9"/>
    <p:sldId id="285" r:id="rId10"/>
    <p:sldId id="277" r:id="rId11"/>
    <p:sldId id="2134803649" r:id="rId12"/>
    <p:sldId id="288" r:id="rId13"/>
    <p:sldId id="2134803648" r:id="rId14"/>
  </p:sldIdLst>
  <p:sldSz cx="12192000" cy="6858000"/>
  <p:notesSz cx="7104063" cy="10234613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iya Chen" initials="AC" lastIdx="18" clrIdx="0">
    <p:extLst>
      <p:ext uri="{19B8F6BF-5375-455C-9EA6-DF929625EA0E}">
        <p15:presenceInfo xmlns:p15="http://schemas.microsoft.com/office/powerpoint/2012/main" userId="S::adchen@nsat.org.kw::f2bc7aa3-ed3d-4234-a6c6-c5dfc74eee8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C3E1"/>
    <a:srgbClr val="660066"/>
    <a:srgbClr val="22ADF6"/>
    <a:srgbClr val="8F0000"/>
    <a:srgbClr val="F8B623"/>
    <a:srgbClr val="FF9900"/>
    <a:srgbClr val="53F3F3"/>
    <a:srgbClr val="54F6F6"/>
    <a:srgbClr val="6AE7FF"/>
    <a:srgbClr val="3A81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660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1" d="100"/>
        <a:sy n="91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296" y="23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8DB1352-0A59-6D43-AD72-7D859F99555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8AF5A5-9F15-0949-93C8-A731FC463E0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89ABC-5BDD-6249-84AB-84706CE52EFF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027A1B-875D-B846-B25A-B2FAF7C2E04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7EB46C-E06C-524D-A1CC-595CDC4D715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32BF4D-B9F2-DF45-AAC0-D70AAD76E4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2882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jpeg>
</file>

<file path=ppt/media/image5.png>
</file>

<file path=ppt/media/image50.jpeg>
</file>

<file path=ppt/media/image52.png>
</file>

<file path=ppt/media/image53.jpeg>
</file>

<file path=ppt/media/image54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A7F6C1-9603-45EE-A0D2-F3D33C7FD7D2}" type="datetimeFigureOut">
              <a:rPr lang="zh-CN" altLang="en-US" smtClean="0"/>
              <a:t>2021/6/10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11E28E-8D29-409A-8F38-39A934621C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433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1E28E-8D29-409A-8F38-39A934621C2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0285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1E28E-8D29-409A-8F38-39A934621C2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6429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1E28E-8D29-409A-8F38-39A934621C2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53729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02407E-CA6E-4DD8-9DFE-C2A7C4FCCBC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4445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02407E-CA6E-4DD8-9DFE-C2A7C4FCCBC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06741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1E28E-8D29-409A-8F38-39A934621C2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02966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2725" y="831850"/>
            <a:ext cx="6462713" cy="36353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53755" y="5342724"/>
            <a:ext cx="5827299" cy="248660"/>
          </a:xfrm>
        </p:spPr>
        <p:txBody>
          <a:bodyPr/>
          <a:lstStyle/>
          <a:p>
            <a:endParaRPr lang="en-US" sz="24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A632B-FBDE-46D4-BF6F-6D14421E6342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232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Master" Target="../slideMasters/slideMaster1.xml"/><Relationship Id="rId7" Type="http://schemas.microsoft.com/office/2007/relationships/hdphoto" Target="../media/hdphoto1.wdp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5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1.bin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8.png"/><Relationship Id="rId5" Type="http://schemas.openxmlformats.org/officeDocument/2006/relationships/image" Target="../media/image7.emf"/><Relationship Id="rId4" Type="http://schemas.openxmlformats.org/officeDocument/2006/relationships/oleObject" Target="../embeddings/oleObject2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NO icons - Dar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 bwMode="auto">
          <a:xfrm>
            <a:off x="161987" y="234866"/>
            <a:ext cx="11725484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12180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367135" algn="l"/>
              </a:tabLst>
              <a:defRPr lang="x-none" sz="2000" b="1" baseline="0" noProof="0" dirty="0">
                <a:solidFill>
                  <a:schemeClr val="tx2"/>
                </a:solidFill>
                <a:latin typeface="Arial Narrow" panose="020B0606020202030204" pitchFamily="34" charset="0"/>
                <a:ea typeface="+mj-ea"/>
                <a:cs typeface="+mj-cs"/>
                <a:sym typeface="Arial Narrow" panose="020B0606020202030204" pitchFamily="34" charset="0"/>
              </a:defRPr>
            </a:lvl1pPr>
            <a:lvl2pPr algn="l" defTabSz="1218026" rtl="0" eaLnBrk="1" fontAlgn="base" hangingPunct="1">
              <a:spcBef>
                <a:spcPct val="0"/>
              </a:spcBef>
              <a:spcAft>
                <a:spcPct val="0"/>
              </a:spcAft>
              <a:defRPr lang="x-none" sz="2584" b="1">
                <a:solidFill>
                  <a:schemeClr val="tx2"/>
                </a:solidFill>
                <a:latin typeface="Arial" charset="0"/>
              </a:defRPr>
            </a:lvl2pPr>
            <a:lvl3pPr algn="l" defTabSz="1218026" rtl="0" eaLnBrk="1" fontAlgn="base" hangingPunct="1">
              <a:spcBef>
                <a:spcPct val="0"/>
              </a:spcBef>
              <a:spcAft>
                <a:spcPct val="0"/>
              </a:spcAft>
              <a:defRPr lang="x-none" sz="2584" b="1">
                <a:solidFill>
                  <a:schemeClr val="tx2"/>
                </a:solidFill>
                <a:latin typeface="Arial" charset="0"/>
              </a:defRPr>
            </a:lvl3pPr>
            <a:lvl4pPr algn="l" defTabSz="1218026" rtl="0" eaLnBrk="1" fontAlgn="base" hangingPunct="1">
              <a:spcBef>
                <a:spcPct val="0"/>
              </a:spcBef>
              <a:spcAft>
                <a:spcPct val="0"/>
              </a:spcAft>
              <a:defRPr lang="x-none" sz="2584" b="1">
                <a:solidFill>
                  <a:schemeClr val="tx2"/>
                </a:solidFill>
                <a:latin typeface="Arial" charset="0"/>
              </a:defRPr>
            </a:lvl4pPr>
            <a:lvl5pPr algn="l" defTabSz="1218026" rtl="0" eaLnBrk="1" fontAlgn="base" hangingPunct="1">
              <a:spcBef>
                <a:spcPct val="0"/>
              </a:spcBef>
              <a:spcAft>
                <a:spcPct val="0"/>
              </a:spcAft>
              <a:defRPr lang="x-none" sz="2584" b="1">
                <a:solidFill>
                  <a:schemeClr val="tx2"/>
                </a:solidFill>
                <a:latin typeface="Arial" charset="0"/>
              </a:defRPr>
            </a:lvl5pPr>
            <a:lvl6pPr marL="621970" algn="l" defTabSz="1218026" rtl="0" eaLnBrk="1" fontAlgn="base" hangingPunct="1">
              <a:spcBef>
                <a:spcPct val="0"/>
              </a:spcBef>
              <a:spcAft>
                <a:spcPct val="0"/>
              </a:spcAft>
              <a:defRPr lang="x-none" sz="2584" b="1">
                <a:solidFill>
                  <a:schemeClr val="tx2"/>
                </a:solidFill>
                <a:latin typeface="Arial" charset="0"/>
              </a:defRPr>
            </a:lvl6pPr>
            <a:lvl7pPr marL="1243941" algn="l" defTabSz="1218026" rtl="0" eaLnBrk="1" fontAlgn="base" hangingPunct="1">
              <a:spcBef>
                <a:spcPct val="0"/>
              </a:spcBef>
              <a:spcAft>
                <a:spcPct val="0"/>
              </a:spcAft>
              <a:defRPr lang="x-none" sz="2584" b="1">
                <a:solidFill>
                  <a:schemeClr val="tx2"/>
                </a:solidFill>
                <a:latin typeface="Arial" charset="0"/>
              </a:defRPr>
            </a:lvl7pPr>
            <a:lvl8pPr marL="1865909" algn="l" defTabSz="1218026" rtl="0" eaLnBrk="1" fontAlgn="base" hangingPunct="1">
              <a:spcBef>
                <a:spcPct val="0"/>
              </a:spcBef>
              <a:spcAft>
                <a:spcPct val="0"/>
              </a:spcAft>
              <a:defRPr lang="x-none" sz="2584" b="1">
                <a:solidFill>
                  <a:schemeClr val="tx2"/>
                </a:solidFill>
                <a:latin typeface="Arial" charset="0"/>
              </a:defRPr>
            </a:lvl8pPr>
            <a:lvl9pPr marL="2487880" algn="l" defTabSz="1218026" rtl="0" eaLnBrk="1" fontAlgn="base" hangingPunct="1">
              <a:spcBef>
                <a:spcPct val="0"/>
              </a:spcBef>
              <a:spcAft>
                <a:spcPct val="0"/>
              </a:spcAft>
              <a:defRPr lang="x-none" sz="2584" b="1">
                <a:solidFill>
                  <a:schemeClr val="tx2"/>
                </a:solidFill>
                <a:latin typeface="Arial" charset="0"/>
              </a:defRPr>
            </a:lvl9pPr>
          </a:lstStyle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3206" y="6242583"/>
            <a:ext cx="1656241" cy="370800"/>
          </a:xfrm>
          <a:prstGeom prst="rect">
            <a:avLst/>
          </a:prstGeom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1B9C977-E2B7-6944-A275-645C328AF1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697" y="6251185"/>
            <a:ext cx="501317" cy="337032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1200">
                <a:solidFill>
                  <a:schemeClr val="tx1">
                    <a:lumMod val="40000"/>
                    <a:lumOff val="60000"/>
                  </a:schemeClr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fld id="{2EE68C56-851D-0E49-A58C-F30516365F7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76557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1E04D195-75C9-4A42-8593-5BF3B80E519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9960128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47" imgH="348" progId="TCLayout.ActiveDocument.1">
                  <p:embed/>
                </p:oleObj>
              </mc:Choice>
              <mc:Fallback>
                <p:oleObj name="think-cell Slide" r:id="rId4" imgW="347" imgH="348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1E04D195-75C9-4A42-8593-5BF3B80E519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F0D2B16C-D636-4885-AF53-EB51F5A74D5E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3600" b="0" i="0" baseline="0">
              <a:solidFill>
                <a:schemeClr val="tx1"/>
              </a:solidFill>
              <a:latin typeface="Univers LT Std 47 Cn Lt" panose="020B0406020202040204" pitchFamily="34" charset="0"/>
              <a:ea typeface="+mj-ea"/>
              <a:cs typeface="+mj-cs"/>
              <a:sym typeface="Univers LT Std 47 Cn Lt" panose="020B040602020204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1B0EB9E-3BA3-4D69-B277-611B4479F18A}"/>
              </a:ext>
            </a:extLst>
          </p:cNvPr>
          <p:cNvSpPr/>
          <p:nvPr userDrawn="1"/>
        </p:nvSpPr>
        <p:spPr>
          <a:xfrm>
            <a:off x="-2" y="0"/>
            <a:ext cx="12192000" cy="6858000"/>
          </a:xfrm>
          <a:prstGeom prst="rect">
            <a:avLst/>
          </a:prstGeom>
          <a:solidFill>
            <a:srgbClr val="010E3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6CB831A-84F0-46F4-8815-E0634000735B}"/>
              </a:ext>
            </a:extLst>
          </p:cNvPr>
          <p:cNvSpPr/>
          <p:nvPr userDrawn="1"/>
        </p:nvSpPr>
        <p:spPr>
          <a:xfrm rot="10800000">
            <a:off x="-2" y="0"/>
            <a:ext cx="12192002" cy="6858000"/>
          </a:xfrm>
          <a:prstGeom prst="rect">
            <a:avLst/>
          </a:prstGeom>
          <a:gradFill>
            <a:gsLst>
              <a:gs pos="43000">
                <a:schemeClr val="tx2">
                  <a:lumMod val="50000"/>
                  <a:alpha val="65000"/>
                </a:schemeClr>
              </a:gs>
              <a:gs pos="0">
                <a:schemeClr val="tx1">
                  <a:alpha val="43000"/>
                </a:schemeClr>
              </a:gs>
              <a:gs pos="10000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63">
              <a:defRPr/>
            </a:pPr>
            <a:endParaRPr lang="en-US" sz="150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9" name="Picture 5" descr="slb_color.png">
            <a:extLst>
              <a:ext uri="{FF2B5EF4-FFF2-40B4-BE49-F238E27FC236}">
                <a16:creationId xmlns:a16="http://schemas.microsoft.com/office/drawing/2014/main" id="{79630BDD-B767-4689-987F-8A7C87480300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250" y="6077403"/>
            <a:ext cx="2063158" cy="769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D88BDD40-1972-44E0-BC83-CF8C168B8D03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286874" y="6192384"/>
            <a:ext cx="53964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346288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85F2E6C-BB2C-AA40-ABB8-9EA181EC389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3206" y="6242583"/>
            <a:ext cx="1656241" cy="370800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525640BF-DADD-124A-8405-0E5E8A049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697" y="6251185"/>
            <a:ext cx="501317" cy="337032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1200">
                <a:solidFill>
                  <a:schemeClr val="tx1">
                    <a:lumMod val="40000"/>
                    <a:lumOff val="60000"/>
                  </a:schemeClr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fld id="{2EE68C56-851D-0E49-A58C-F30516365F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7D39E1-F009-5F4E-AF95-67B815CD7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750505640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E0AC-042C-424C-BBF7-5D59559775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6589030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Slide"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2162" y="1623"/>
          <a:ext cx="215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62" y="1623"/>
                        <a:ext cx="2159" cy="1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:a16="http://schemas.microsoft.com/office/drawing/2014/main" id="{1C56322A-E120-4432-9C38-920752361E8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3200" b="1" i="0" baseline="0">
              <a:solidFill>
                <a:schemeClr val="tx1"/>
              </a:solidFill>
              <a:latin typeface="Arial Narrow" panose="020B0606020202030204" pitchFamily="34" charset="0"/>
              <a:ea typeface="+mj-ea"/>
              <a:cs typeface="+mj-cs"/>
              <a:sym typeface="Arial Narrow" panose="020B0606020202030204" pitchFamily="34" charset="0"/>
            </a:endParaRPr>
          </a:p>
        </p:txBody>
      </p:sp>
      <p:sp>
        <p:nvSpPr>
          <p:cNvPr id="5" name="doc id"/>
          <p:cNvSpPr txBox="1">
            <a:spLocks noChangeArrowheads="1"/>
          </p:cNvSpPr>
          <p:nvPr/>
        </p:nvSpPr>
        <p:spPr bwMode="auto">
          <a:xfrm>
            <a:off x="11595907" y="37256"/>
            <a:ext cx="401720" cy="1247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/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0" hangingPunct="1">
              <a:defRPr lang="x-none"/>
            </a:pPr>
            <a:endParaRPr lang="x-none" sz="800" baseline="0" noProof="0">
              <a:solidFill>
                <a:srgbClr val="482A06"/>
              </a:solidFill>
              <a:latin typeface="Arial Narrow" panose="020B0606020202030204" pitchFamily="34" charset="0"/>
              <a:sym typeface="Arial Narrow" panose="020B0606020202030204" pitchFamily="34" charset="0"/>
            </a:endParaRPr>
          </a:p>
        </p:txBody>
      </p:sp>
      <p:sp>
        <p:nvSpPr>
          <p:cNvPr id="4" name="Working Draft Text" hidden="1"/>
          <p:cNvSpPr txBox="1">
            <a:spLocks noChangeArrowheads="1"/>
          </p:cNvSpPr>
          <p:nvPr/>
        </p:nvSpPr>
        <p:spPr bwMode="auto">
          <a:xfrm>
            <a:off x="883575" y="541311"/>
            <a:ext cx="900496" cy="1255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hangingPunct="1">
              <a:defRPr lang="x-none"/>
            </a:pPr>
            <a:r>
              <a:rPr lang="en-US" sz="800" b="1" baseline="0" noProof="0">
                <a:solidFill>
                  <a:schemeClr val="tx1"/>
                </a:solidFill>
                <a:latin typeface="Arial Narrow" panose="020B0606020202030204" pitchFamily="34" charset="0"/>
                <a:sym typeface="Arial Narrow" panose="020B0606020202030204" pitchFamily="34" charset="0"/>
              </a:rPr>
              <a:t>WORKING DRAFT</a:t>
            </a:r>
          </a:p>
        </p:txBody>
      </p:sp>
      <p:sp>
        <p:nvSpPr>
          <p:cNvPr id="6" name="Working Draft" hidden="1"/>
          <p:cNvSpPr txBox="1">
            <a:spLocks noChangeArrowheads="1"/>
          </p:cNvSpPr>
          <p:nvPr/>
        </p:nvSpPr>
        <p:spPr bwMode="auto">
          <a:xfrm>
            <a:off x="883574" y="666922"/>
            <a:ext cx="3815785" cy="1255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hangingPunct="1">
              <a:defRPr lang="x-none"/>
            </a:pPr>
            <a:r>
              <a:rPr lang="en-US" sz="800" baseline="0" noProof="0">
                <a:solidFill>
                  <a:schemeClr val="tx1"/>
                </a:solidFill>
                <a:latin typeface="Arial Narrow" panose="020B0606020202030204" pitchFamily="34" charset="0"/>
                <a:sym typeface="Arial Narrow" panose="020B0606020202030204" pitchFamily="34" charset="0"/>
              </a:rPr>
              <a:t>Last Modified 10/8/2019 12:42 PM Central Standard Time</a:t>
            </a:r>
          </a:p>
        </p:txBody>
      </p:sp>
      <p:sp>
        <p:nvSpPr>
          <p:cNvPr id="7" name="Printed" hidden="1"/>
          <p:cNvSpPr txBox="1">
            <a:spLocks noChangeArrowheads="1"/>
          </p:cNvSpPr>
          <p:nvPr/>
        </p:nvSpPr>
        <p:spPr bwMode="auto">
          <a:xfrm>
            <a:off x="883574" y="792535"/>
            <a:ext cx="3618996" cy="1255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hangingPunct="1">
              <a:defRPr lang="x-none"/>
            </a:pPr>
            <a:r>
              <a:rPr lang="en-US" sz="800" baseline="0" noProof="0">
                <a:solidFill>
                  <a:schemeClr val="tx1"/>
                </a:solidFill>
                <a:latin typeface="Arial Narrow" panose="020B0606020202030204" pitchFamily="34" charset="0"/>
                <a:sym typeface="Arial Narrow" panose="020B0606020202030204" pitchFamily="34" charset="0"/>
              </a:rPr>
              <a:t>Printed 8/19/2019 7:23 PM Central Standard Time</a:t>
            </a:r>
          </a:p>
        </p:txBody>
      </p:sp>
      <p:sp>
        <p:nvSpPr>
          <p:cNvPr id="13314" name="Title"/>
          <p:cNvSpPr>
            <a:spLocks noGrp="1" noChangeArrowheads="1"/>
          </p:cNvSpPr>
          <p:nvPr>
            <p:ph type="ctrTitle"/>
          </p:nvPr>
        </p:nvSpPr>
        <p:spPr bwMode="auto">
          <a:xfrm>
            <a:off x="883573" y="2081203"/>
            <a:ext cx="8478152" cy="502445"/>
          </a:xfrm>
          <a:prstGeom prst="rect">
            <a:avLst/>
          </a:prstGeom>
        </p:spPr>
        <p:txBody>
          <a:bodyPr/>
          <a:lstStyle>
            <a:lvl1pPr>
              <a:defRPr lang="x-none" sz="3200" b="1" baseline="0">
                <a:solidFill>
                  <a:schemeClr val="tx2"/>
                </a:solidFill>
                <a:latin typeface="Arial Narrow" panose="020B0606020202030204" pitchFamily="34" charset="0"/>
                <a:ea typeface="+mj-ea"/>
                <a:sym typeface="Arial Narrow" panose="020B0606020202030204" pitchFamily="34" charset="0"/>
              </a:defRPr>
            </a:lvl1pPr>
          </a:lstStyle>
          <a:p>
            <a:pPr lvl="0" latinLnBrk="0"/>
            <a:r>
              <a:rPr lang="en-US" noProof="0"/>
              <a:t>Click to edit Master title style</a:t>
            </a:r>
          </a:p>
        </p:txBody>
      </p:sp>
      <p:sp>
        <p:nvSpPr>
          <p:cNvPr id="13315" name="Subtitle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883573" y="3538026"/>
            <a:ext cx="8478152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x-none" cap="none" noProof="0" dirty="0">
                <a:solidFill>
                  <a:schemeClr val="tx1"/>
                </a:solidFill>
                <a:latin typeface="Arial Narrow" panose="020B0606020202030204" pitchFamily="34" charset="0"/>
                <a:sym typeface="Arial Narrow" panose="020B0606020202030204" pitchFamily="34" charset="0"/>
              </a:defRPr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57" name="Document type" hidden="1"/>
          <p:cNvSpPr txBox="1">
            <a:spLocks noChangeArrowheads="1"/>
          </p:cNvSpPr>
          <p:nvPr/>
        </p:nvSpPr>
        <p:spPr bwMode="auto">
          <a:xfrm>
            <a:off x="883573" y="4738625"/>
            <a:ext cx="8478152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 anchor="b">
            <a:spAutoFit/>
          </a:bodyPr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hangingPunct="1">
              <a:defRPr lang="x-none"/>
            </a:pPr>
            <a:r>
              <a:rPr lang="en-US" sz="1600" baseline="0" noProof="0">
                <a:solidFill>
                  <a:schemeClr val="tx1"/>
                </a:solidFill>
                <a:latin typeface="Arial Narrow" panose="020B0606020202030204" pitchFamily="34" charset="0"/>
                <a:sym typeface="Arial Narrow" panose="020B0606020202030204" pitchFamily="34" charset="0"/>
              </a:rPr>
              <a:t>Document type | Date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EB2FB01-8303-4B7B-99DC-3964A135EA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7341" y="6193093"/>
            <a:ext cx="1551547" cy="3735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99803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8325228" y="65454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www.1ppt.com/jiaoan/  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pic>
        <p:nvPicPr>
          <p:cNvPr id="9" name="图片 8" descr="e48e1d0cbffed09322e60ec6a930eaf3"/>
          <p:cNvPicPr>
            <a:picLocks noChangeAspect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60325" y="-5080"/>
            <a:ext cx="12313285" cy="6868160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-60325" y="-5080"/>
            <a:ext cx="12313285" cy="686943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64" r:id="rId2"/>
    <p:sldLayoutId id="2147483649" r:id="rId3"/>
    <p:sldLayoutId id="2147483650" r:id="rId4"/>
    <p:sldLayoutId id="2147483652" r:id="rId5"/>
    <p:sldLayoutId id="2147483677" r:id="rId6"/>
  </p:sldLayoutIdLst>
  <p:transition spd="med">
    <p:pull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s8Ydi4YPymU?feature=oembed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jpe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52.png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image" Target="../media/image51.emf"/><Relationship Id="rId5" Type="http://schemas.openxmlformats.org/officeDocument/2006/relationships/oleObject" Target="../embeddings/oleObject3.bin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5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30.png"/><Relationship Id="rId7" Type="http://schemas.openxmlformats.org/officeDocument/2006/relationships/image" Target="../media/image32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5" Type="http://schemas.openxmlformats.org/officeDocument/2006/relationships/image" Target="../media/image31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jpeg"/><Relationship Id="rId5" Type="http://schemas.openxmlformats.org/officeDocument/2006/relationships/image" Target="../media/image35.png"/><Relationship Id="rId4" Type="http://schemas.openxmlformats.org/officeDocument/2006/relationships/image" Target="../media/image3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1740" y="632615"/>
            <a:ext cx="4820190" cy="4847118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816051" y="1457318"/>
            <a:ext cx="5844209" cy="248144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5400" b="1" dirty="0">
                <a:solidFill>
                  <a:srgbClr val="6AE7FF"/>
                </a:solidFill>
                <a:effectLst/>
                <a:latin typeface="Avenir Black" panose="020B0803020203020204" pitchFamily="34" charset="-78"/>
                <a:ea typeface="Roboto" panose="02000000000000000000" pitchFamily="2" charset="0"/>
                <a:cs typeface="Avenir Black" panose="020B0803020203020204" pitchFamily="34" charset="-78"/>
              </a:rPr>
              <a:t>Video Analytics</a:t>
            </a:r>
          </a:p>
          <a:p>
            <a:pPr algn="ctr">
              <a:lnSpc>
                <a:spcPct val="150000"/>
              </a:lnSpc>
            </a:pPr>
            <a:r>
              <a:rPr lang="en-US" sz="5400" b="1" dirty="0">
                <a:solidFill>
                  <a:srgbClr val="6AE7FF"/>
                </a:solidFill>
                <a:latin typeface="Avenir Black" panose="020B0803020203020204" pitchFamily="34" charset="-78"/>
                <a:ea typeface="Roboto" panose="02000000000000000000" pitchFamily="2" charset="0"/>
                <a:cs typeface="Avenir Black" panose="020B0803020203020204" pitchFamily="34" charset="-78"/>
              </a:rPr>
              <a:t>Edge Application</a:t>
            </a:r>
            <a:endParaRPr sz="5400" b="1" dirty="0">
              <a:solidFill>
                <a:srgbClr val="6AE7FF"/>
              </a:solidFill>
              <a:effectLst/>
              <a:latin typeface="Avenir Black" panose="020B0803020203020204" pitchFamily="34" charset="-78"/>
              <a:ea typeface="Roboto" panose="02000000000000000000" pitchFamily="2" charset="0"/>
              <a:cs typeface="Avenir Black" panose="020B0803020203020204" pitchFamily="34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430013" y="4304647"/>
            <a:ext cx="47078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rgbClr val="10FBFE"/>
                </a:solidFill>
                <a:latin typeface="Avenir Black" panose="020B0803020203020204" pitchFamily="34" charset="-78"/>
                <a:ea typeface="微软雅黑" panose="020B0503020204020204" charset="-122"/>
                <a:cs typeface="Avenir Black" panose="020B0803020203020204" pitchFamily="34" charset="-78"/>
              </a:rPr>
              <a:t>Digital Transformation Hackathon – 2021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431408" y="4797089"/>
            <a:ext cx="27051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altLang="zh-CN" sz="1400" b="1" dirty="0">
                <a:solidFill>
                  <a:srgbClr val="10FBFE"/>
                </a:solidFill>
                <a:latin typeface="Avenir Black" panose="020B0803020203020204" pitchFamily="34" charset="-78"/>
                <a:ea typeface="微软雅黑" panose="020B0503020204020204" charset="-122"/>
                <a:cs typeface="Avenir Black" panose="020B0803020203020204" pitchFamily="34" charset="-78"/>
              </a:rPr>
              <a:t>Team : Code </a:t>
            </a:r>
            <a:r>
              <a:rPr lang="en-GB" altLang="zh-CN" sz="1400" b="1" dirty="0" err="1">
                <a:solidFill>
                  <a:srgbClr val="10FBFE"/>
                </a:solidFill>
                <a:latin typeface="Avenir Black" panose="020B0803020203020204" pitchFamily="34" charset="-78"/>
                <a:ea typeface="微软雅黑" panose="020B0503020204020204" charset="-122"/>
                <a:cs typeface="Avenir Black" panose="020B0803020203020204" pitchFamily="34" charset="-78"/>
              </a:rPr>
              <a:t>Byters</a:t>
            </a:r>
            <a:endParaRPr lang="en-GB" altLang="zh-CN" sz="1400" b="1" dirty="0">
              <a:solidFill>
                <a:srgbClr val="10FBFE"/>
              </a:solidFill>
              <a:latin typeface="Avenir Black" panose="020B0803020203020204" pitchFamily="34" charset="-78"/>
              <a:ea typeface="微软雅黑" panose="020B0503020204020204" charset="-122"/>
              <a:cs typeface="Avenir Black" panose="020B0803020203020204" pitchFamily="34" charset="-78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B3A07E-C564-EC4B-A910-D1A427ACF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EE68C56-851D-0E49-A58C-F30516365F79}" type="slidenum">
              <a:rPr lang="en-US" smtClean="0">
                <a:latin typeface="Avenir Black" panose="020B0803020203020204" pitchFamily="34" charset="-78"/>
                <a:cs typeface="Avenir Black" panose="020B0803020203020204" pitchFamily="34" charset="-78"/>
              </a:rPr>
              <a:pPr/>
              <a:t>1</a:t>
            </a:fld>
            <a:endParaRPr lang="en-US" dirty="0">
              <a:latin typeface="Avenir Black" panose="020B0803020203020204" pitchFamily="34" charset="-78"/>
              <a:cs typeface="Avenir Black" panose="020B0803020203020204" pitchFamily="34" charset="-78"/>
            </a:endParaRP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ECB6DB31-3112-7E4B-AEA3-41CA0275D7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874" y="6192384"/>
            <a:ext cx="539640" cy="540000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2F1ED7BC-39B2-1348-8368-81002A1781E5}"/>
              </a:ext>
            </a:extLst>
          </p:cNvPr>
          <p:cNvSpPr txBox="1">
            <a:spLocks/>
          </p:cNvSpPr>
          <p:nvPr/>
        </p:nvSpPr>
        <p:spPr>
          <a:xfrm>
            <a:off x="993776" y="6311539"/>
            <a:ext cx="4244974" cy="301690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600" b="1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300" b="0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rPr>
              <a:t>PERFORMANCE   |   GROWTH   |   RESILIENCE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900"/>
                            </p:stCondLst>
                            <p:childTnLst>
                              <p:par>
                                <p:cTn id="17" presetID="2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400"/>
                            </p:stCondLst>
                            <p:childTnLst>
                              <p:par>
                                <p:cTn id="2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/>
      <p:bldP spid="8" grpId="1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5B103E4-BD7C-934D-87D7-8414DA5D9918}"/>
              </a:ext>
            </a:extLst>
          </p:cNvPr>
          <p:cNvGrpSpPr/>
          <p:nvPr/>
        </p:nvGrpSpPr>
        <p:grpSpPr>
          <a:xfrm>
            <a:off x="-71790" y="2013066"/>
            <a:ext cx="6693480" cy="3919348"/>
            <a:chOff x="-973092" y="2117242"/>
            <a:chExt cx="6857957" cy="4015657"/>
          </a:xfrm>
        </p:grpSpPr>
        <p:pic>
          <p:nvPicPr>
            <p:cNvPr id="24" name="稻壳儿_时尚演示出品_2" descr="New Macbook Silver.png">
              <a:extLst>
                <a:ext uri="{FF2B5EF4-FFF2-40B4-BE49-F238E27FC236}">
                  <a16:creationId xmlns:a16="http://schemas.microsoft.com/office/drawing/2014/main" id="{34536A48-7CD7-F246-92BE-2A121463F28E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-973092" y="2117242"/>
              <a:ext cx="6857957" cy="401565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" name="Picture 3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7A8A178D-E6F1-5942-AC19-C416B4F81D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71"/>
            <a:stretch/>
          </p:blipFill>
          <p:spPr>
            <a:xfrm>
              <a:off x="-262358" y="3312036"/>
              <a:ext cx="5384547" cy="2501638"/>
            </a:xfrm>
            <a:prstGeom prst="rect">
              <a:avLst/>
            </a:prstGeom>
          </p:spPr>
        </p:pic>
        <p:pic>
          <p:nvPicPr>
            <p:cNvPr id="8" name="Picture 7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CC4986E2-755A-114D-AEAD-906E724F28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35"/>
            <a:stretch/>
          </p:blipFill>
          <p:spPr>
            <a:xfrm>
              <a:off x="-262358" y="2335225"/>
              <a:ext cx="5391319" cy="1252471"/>
            </a:xfrm>
            <a:prstGeom prst="rect">
              <a:avLst/>
            </a:prstGeom>
          </p:spPr>
        </p:pic>
      </p:grpSp>
      <p:cxnSp>
        <p:nvCxnSpPr>
          <p:cNvPr id="17" name="直接连接符 33">
            <a:extLst>
              <a:ext uri="{FF2B5EF4-FFF2-40B4-BE49-F238E27FC236}">
                <a16:creationId xmlns:a16="http://schemas.microsoft.com/office/drawing/2014/main" id="{9B01EEDB-DEE1-4249-9008-471141082A0B}"/>
              </a:ext>
            </a:extLst>
          </p:cNvPr>
          <p:cNvCxnSpPr/>
          <p:nvPr/>
        </p:nvCxnSpPr>
        <p:spPr>
          <a:xfrm>
            <a:off x="6014034" y="2200524"/>
            <a:ext cx="0" cy="3613150"/>
          </a:xfrm>
          <a:prstGeom prst="line">
            <a:avLst/>
          </a:prstGeom>
          <a:ln>
            <a:solidFill>
              <a:srgbClr val="6AE7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椭圆 4">
            <a:extLst>
              <a:ext uri="{FF2B5EF4-FFF2-40B4-BE49-F238E27FC236}">
                <a16:creationId xmlns:a16="http://schemas.microsoft.com/office/drawing/2014/main" id="{9CADA5AA-10F0-6B4E-BFC5-14A19CA5C7CD}"/>
              </a:ext>
            </a:extLst>
          </p:cNvPr>
          <p:cNvSpPr/>
          <p:nvPr/>
        </p:nvSpPr>
        <p:spPr>
          <a:xfrm>
            <a:off x="5844410" y="3240087"/>
            <a:ext cx="377825" cy="377825"/>
          </a:xfrm>
          <a:prstGeom prst="ellipse">
            <a:avLst/>
          </a:prstGeom>
          <a:solidFill>
            <a:srgbClr val="6AE7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2" name="文本框 6">
            <a:extLst>
              <a:ext uri="{FF2B5EF4-FFF2-40B4-BE49-F238E27FC236}">
                <a16:creationId xmlns:a16="http://schemas.microsoft.com/office/drawing/2014/main" id="{F86B5424-ECC1-934B-82CD-1BDDF67C47B7}"/>
              </a:ext>
            </a:extLst>
          </p:cNvPr>
          <p:cNvSpPr txBox="1"/>
          <p:nvPr/>
        </p:nvSpPr>
        <p:spPr>
          <a:xfrm>
            <a:off x="1570272" y="471596"/>
            <a:ext cx="84585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10FBFE"/>
                </a:solidFill>
                <a:latin typeface="Avenir Black" panose="02000503020000020003" pitchFamily="2" charset="0"/>
                <a:ea typeface="微软雅黑" panose="020B0503020204020204" charset="-122"/>
              </a:rPr>
              <a:t>Data Visualization</a:t>
            </a:r>
            <a:endParaRPr lang="zh-CN" altLang="en-US" sz="3600" b="1" dirty="0">
              <a:solidFill>
                <a:srgbClr val="10FBFE"/>
              </a:solidFill>
              <a:latin typeface="Avenir Black" panose="02000503020000020003" pitchFamily="2" charset="0"/>
              <a:ea typeface="微软雅黑" panose="020B0503020204020204" charset="-122"/>
            </a:endParaRPr>
          </a:p>
        </p:txBody>
      </p:sp>
      <p:sp>
        <p:nvSpPr>
          <p:cNvPr id="10" name="Rectangle 30">
            <a:extLst>
              <a:ext uri="{FF2B5EF4-FFF2-40B4-BE49-F238E27FC236}">
                <a16:creationId xmlns:a16="http://schemas.microsoft.com/office/drawing/2014/main" id="{A0D65FAE-ADF3-3B4D-A3E4-878FB2E508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23243" y="2018711"/>
            <a:ext cx="472378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pitchFamily="34" charset="-122"/>
              </a:rPr>
              <a:t>Create new dashboard on Grafana and import the </a:t>
            </a:r>
            <a:r>
              <a:rPr lang="en-US" altLang="en-US" sz="2000" b="1" dirty="0" err="1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pitchFamily="34" charset="-122"/>
              </a:rPr>
              <a:t>Influxdb</a:t>
            </a:r>
            <a:r>
              <a:rPr lang="en-US" altLang="en-US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pitchFamily="34" charset="-122"/>
              </a:rPr>
              <a:t> data for visualization</a:t>
            </a:r>
          </a:p>
        </p:txBody>
      </p:sp>
      <p:sp>
        <p:nvSpPr>
          <p:cNvPr id="11" name="Rectangle 30">
            <a:extLst>
              <a:ext uri="{FF2B5EF4-FFF2-40B4-BE49-F238E27FC236}">
                <a16:creationId xmlns:a16="http://schemas.microsoft.com/office/drawing/2014/main" id="{E1866071-E8D4-6B43-B8BE-C24EC457DC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23243" y="3240087"/>
            <a:ext cx="472378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pitchFamily="34" charset="-122"/>
              </a:rPr>
              <a:t>Data visualization and monitoring using Queries </a:t>
            </a:r>
            <a:endParaRPr lang="id-ID" altLang="en-US" sz="2400" b="1" dirty="0">
              <a:solidFill>
                <a:srgbClr val="6AE7FF"/>
              </a:solidFill>
              <a:latin typeface="Avenir Black" panose="02000503020000020003" pitchFamily="2" charset="0"/>
              <a:ea typeface="微软雅黑" panose="020B0503020204020204" pitchFamily="34" charset="-122"/>
            </a:endParaRPr>
          </a:p>
        </p:txBody>
      </p:sp>
      <p:cxnSp>
        <p:nvCxnSpPr>
          <p:cNvPr id="12" name="直接连接符 45">
            <a:extLst>
              <a:ext uri="{FF2B5EF4-FFF2-40B4-BE49-F238E27FC236}">
                <a16:creationId xmlns:a16="http://schemas.microsoft.com/office/drawing/2014/main" id="{60A5C5FD-6BB4-344D-9A31-489918039337}"/>
              </a:ext>
            </a:extLst>
          </p:cNvPr>
          <p:cNvCxnSpPr/>
          <p:nvPr/>
        </p:nvCxnSpPr>
        <p:spPr>
          <a:xfrm>
            <a:off x="2491311" y="1341443"/>
            <a:ext cx="3990975" cy="0"/>
          </a:xfrm>
          <a:prstGeom prst="line">
            <a:avLst/>
          </a:prstGeom>
          <a:ln w="28575">
            <a:solidFill>
              <a:srgbClr val="6AE7FF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">
            <a:extLst>
              <a:ext uri="{FF2B5EF4-FFF2-40B4-BE49-F238E27FC236}">
                <a16:creationId xmlns:a16="http://schemas.microsoft.com/office/drawing/2014/main" id="{BEEF12E4-037E-CD4C-B1ED-874FCAF6B339}"/>
              </a:ext>
            </a:extLst>
          </p:cNvPr>
          <p:cNvCxnSpPr/>
          <p:nvPr/>
        </p:nvCxnSpPr>
        <p:spPr>
          <a:xfrm>
            <a:off x="3436191" y="1335728"/>
            <a:ext cx="4794885" cy="5715"/>
          </a:xfrm>
          <a:prstGeom prst="line">
            <a:avLst/>
          </a:prstGeom>
          <a:ln w="28575">
            <a:solidFill>
              <a:srgbClr val="6AE7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45">
            <a:extLst>
              <a:ext uri="{FF2B5EF4-FFF2-40B4-BE49-F238E27FC236}">
                <a16:creationId xmlns:a16="http://schemas.microsoft.com/office/drawing/2014/main" id="{D24C081E-3BEF-C64D-9C6C-D87266CFEF59}"/>
              </a:ext>
            </a:extLst>
          </p:cNvPr>
          <p:cNvCxnSpPr/>
          <p:nvPr/>
        </p:nvCxnSpPr>
        <p:spPr>
          <a:xfrm>
            <a:off x="5226733" y="1333739"/>
            <a:ext cx="3990975" cy="0"/>
          </a:xfrm>
          <a:prstGeom prst="line">
            <a:avLst/>
          </a:prstGeom>
          <a:ln w="28575">
            <a:solidFill>
              <a:srgbClr val="6AE7FF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30">
            <a:extLst>
              <a:ext uri="{FF2B5EF4-FFF2-40B4-BE49-F238E27FC236}">
                <a16:creationId xmlns:a16="http://schemas.microsoft.com/office/drawing/2014/main" id="{1D98734D-3965-2C42-B59F-3448B543E7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23243" y="4461463"/>
            <a:ext cx="472378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pitchFamily="34" charset="-122"/>
              </a:rPr>
              <a:t>Setup safety ranges on incoming data and create alerts when the data fall out of desired range </a:t>
            </a:r>
            <a:endParaRPr lang="id-ID" altLang="en-US" sz="2400" b="1" dirty="0">
              <a:solidFill>
                <a:srgbClr val="6AE7FF"/>
              </a:solidFill>
              <a:latin typeface="Avenir Black" panose="02000503020000020003" pitchFamily="2" charset="0"/>
              <a:ea typeface="微软雅黑" panose="020B0503020204020204" pitchFamily="34" charset="-122"/>
            </a:endParaRPr>
          </a:p>
        </p:txBody>
      </p:sp>
      <p:sp>
        <p:nvSpPr>
          <p:cNvPr id="16" name="椭圆 4">
            <a:extLst>
              <a:ext uri="{FF2B5EF4-FFF2-40B4-BE49-F238E27FC236}">
                <a16:creationId xmlns:a16="http://schemas.microsoft.com/office/drawing/2014/main" id="{3ABE60E3-D066-1647-B38D-DC80D97E0CA4}"/>
              </a:ext>
            </a:extLst>
          </p:cNvPr>
          <p:cNvSpPr/>
          <p:nvPr/>
        </p:nvSpPr>
        <p:spPr>
          <a:xfrm>
            <a:off x="5825121" y="2026895"/>
            <a:ext cx="377825" cy="377825"/>
          </a:xfrm>
          <a:prstGeom prst="ellipse">
            <a:avLst/>
          </a:prstGeom>
          <a:solidFill>
            <a:srgbClr val="6AE7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0" name="椭圆 4">
            <a:extLst>
              <a:ext uri="{FF2B5EF4-FFF2-40B4-BE49-F238E27FC236}">
                <a16:creationId xmlns:a16="http://schemas.microsoft.com/office/drawing/2014/main" id="{5837B8EE-5AC9-0F43-8F0F-52F533698F64}"/>
              </a:ext>
            </a:extLst>
          </p:cNvPr>
          <p:cNvSpPr/>
          <p:nvPr/>
        </p:nvSpPr>
        <p:spPr>
          <a:xfrm>
            <a:off x="5828413" y="4467701"/>
            <a:ext cx="377825" cy="377825"/>
          </a:xfrm>
          <a:prstGeom prst="ellipse">
            <a:avLst/>
          </a:prstGeom>
          <a:solidFill>
            <a:srgbClr val="6AE7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28433F-85FE-C24C-87C1-D016DC5854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EE68C56-851D-0E49-A58C-F30516365F79}" type="slidenum">
              <a:rPr lang="en-US" smtClean="0"/>
              <a:pPr/>
              <a:t>10</a:t>
            </a:fld>
            <a:endParaRPr lang="en-US" dirty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/>
      <p:bldP spid="10" grpId="0"/>
      <p:bldP spid="11" grpId="0"/>
      <p:bldP spid="15" grpId="0"/>
      <p:bldP spid="16" grpId="0" animBg="1"/>
      <p:bldP spid="2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6">
            <a:extLst>
              <a:ext uri="{FF2B5EF4-FFF2-40B4-BE49-F238E27FC236}">
                <a16:creationId xmlns:a16="http://schemas.microsoft.com/office/drawing/2014/main" id="{10153107-F1DE-45F6-A13C-CC72514B0E1D}"/>
              </a:ext>
            </a:extLst>
          </p:cNvPr>
          <p:cNvSpPr txBox="1"/>
          <p:nvPr/>
        </p:nvSpPr>
        <p:spPr>
          <a:xfrm>
            <a:off x="-277486" y="440078"/>
            <a:ext cx="83505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10FBFE"/>
                </a:solidFill>
                <a:latin typeface="Avenir Black" panose="02000503020000020003" pitchFamily="2" charset="0"/>
                <a:ea typeface="微软雅黑" panose="020B0503020204020204" charset="-122"/>
              </a:rPr>
              <a:t>Personal Experiences</a:t>
            </a:r>
            <a:endParaRPr lang="zh-CN" altLang="en-US" sz="3200" b="1" dirty="0">
              <a:solidFill>
                <a:srgbClr val="10FBFE"/>
              </a:solidFill>
              <a:latin typeface="Avenir Black" panose="02000503020000020003" pitchFamily="2" charset="0"/>
              <a:ea typeface="微软雅黑" panose="020B0503020204020204" charset="-122"/>
            </a:endParaRPr>
          </a:p>
        </p:txBody>
      </p:sp>
      <p:grpSp>
        <p:nvGrpSpPr>
          <p:cNvPr id="7" name="组合 5">
            <a:extLst>
              <a:ext uri="{FF2B5EF4-FFF2-40B4-BE49-F238E27FC236}">
                <a16:creationId xmlns:a16="http://schemas.microsoft.com/office/drawing/2014/main" id="{58BA6C48-B2C9-44AB-86C9-9B395532F936}"/>
              </a:ext>
            </a:extLst>
          </p:cNvPr>
          <p:cNvGrpSpPr/>
          <p:nvPr/>
        </p:nvGrpSpPr>
        <p:grpSpPr>
          <a:xfrm>
            <a:off x="-795836" y="1174021"/>
            <a:ext cx="8279765" cy="5715"/>
            <a:chOff x="0" y="7413"/>
            <a:chExt cx="13039" cy="9"/>
          </a:xfrm>
        </p:grpSpPr>
        <p:cxnSp>
          <p:nvCxnSpPr>
            <p:cNvPr id="8" name="直接连接符 45">
              <a:extLst>
                <a:ext uri="{FF2B5EF4-FFF2-40B4-BE49-F238E27FC236}">
                  <a16:creationId xmlns:a16="http://schemas.microsoft.com/office/drawing/2014/main" id="{1E42FE3C-0AF2-41F0-9B6A-575DC02856C1}"/>
                </a:ext>
              </a:extLst>
            </p:cNvPr>
            <p:cNvCxnSpPr/>
            <p:nvPr/>
          </p:nvCxnSpPr>
          <p:spPr>
            <a:xfrm>
              <a:off x="0" y="7413"/>
              <a:ext cx="628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1">
              <a:extLst>
                <a:ext uri="{FF2B5EF4-FFF2-40B4-BE49-F238E27FC236}">
                  <a16:creationId xmlns:a16="http://schemas.microsoft.com/office/drawing/2014/main" id="{DB818541-DE16-4EEB-8BAB-89FAA1610D42}"/>
                </a:ext>
              </a:extLst>
            </p:cNvPr>
            <p:cNvCxnSpPr/>
            <p:nvPr/>
          </p:nvCxnSpPr>
          <p:spPr>
            <a:xfrm>
              <a:off x="5488" y="741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ctangle 30">
            <a:extLst>
              <a:ext uri="{FF2B5EF4-FFF2-40B4-BE49-F238E27FC236}">
                <a16:creationId xmlns:a16="http://schemas.microsoft.com/office/drawing/2014/main" id="{A0443B22-FADC-4EE4-9A2C-897CA0B44F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4088" y="1935580"/>
            <a:ext cx="4723780" cy="33624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eaLnBrk="1" hangingPunct="1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US" altLang="en-US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pitchFamily="34" charset="-122"/>
              </a:rPr>
              <a:t>New to Docker, IoT, Azure, MQTT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en-US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pitchFamily="34" charset="-122"/>
              </a:rPr>
              <a:t>Even Python</a:t>
            </a: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US" altLang="en-US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pitchFamily="34" charset="-122"/>
              </a:rPr>
              <a:t>Problem Solving – Docker files</a:t>
            </a: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US" altLang="en-US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pitchFamily="34" charset="-122"/>
              </a:rPr>
              <a:t>Experience with Computer Vision</a:t>
            </a:r>
            <a:endParaRPr lang="id-ID" altLang="en-US" sz="2400" b="1" dirty="0">
              <a:solidFill>
                <a:srgbClr val="6AE7FF"/>
              </a:solidFill>
              <a:latin typeface="Avenir Black" panose="02000503020000020003" pitchFamily="2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US" altLang="en-US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pitchFamily="34" charset="-122"/>
              </a:rPr>
              <a:t>Social Media Presence</a:t>
            </a:r>
            <a:endParaRPr lang="id-ID" altLang="en-US" sz="2400" b="1" dirty="0">
              <a:solidFill>
                <a:srgbClr val="6AE7FF"/>
              </a:solidFill>
              <a:latin typeface="Avenir Black" panose="02000503020000020003" pitchFamily="2" charset="0"/>
              <a:ea typeface="微软雅黑" panose="020B0503020204020204" pitchFamily="34" charset="-122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BD6A375-7B1A-4DC3-8FE4-A399267B6948}"/>
              </a:ext>
            </a:extLst>
          </p:cNvPr>
          <p:cNvGrpSpPr/>
          <p:nvPr/>
        </p:nvGrpSpPr>
        <p:grpSpPr>
          <a:xfrm>
            <a:off x="5759932" y="2057439"/>
            <a:ext cx="5512126" cy="3362459"/>
            <a:chOff x="5593015" y="1960437"/>
            <a:chExt cx="5861924" cy="357584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2473D32-6B6D-4B9C-98AE-DE70BA5FC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83442" y="2143400"/>
              <a:ext cx="2157678" cy="322945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D75C1E6-4877-46AF-9601-61C6B81710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9190" y="2143400"/>
              <a:ext cx="3188703" cy="3208632"/>
            </a:xfrm>
            <a:prstGeom prst="rect">
              <a:avLst/>
            </a:prstGeom>
          </p:spPr>
        </p:pic>
        <p:grpSp>
          <p:nvGrpSpPr>
            <p:cNvPr id="14" name="组合 8" descr="e7d195523061f1c0205959036996ad55c215b892a7aac5c0B9ADEF7896FB48F2EF97163A2DE1401E1875DEDC438B7864AD24CA23553DBBBD975DAF4CAD4A2592689FFB6CEE59FFA55B2702D0E5EE29CD908F8B157BF8F8399D08F01223CB0B1EBC5650C3AFE340F4E4722CA93B5E940EF49FBB9E99B7DC58FDDEFD6852FB47095B54E1558E4D4F7E">
              <a:extLst>
                <a:ext uri="{FF2B5EF4-FFF2-40B4-BE49-F238E27FC236}">
                  <a16:creationId xmlns:a16="http://schemas.microsoft.com/office/drawing/2014/main" id="{A094A02E-D968-4517-B320-435E79761FD0}"/>
                </a:ext>
              </a:extLst>
            </p:cNvPr>
            <p:cNvGrpSpPr/>
            <p:nvPr/>
          </p:nvGrpSpPr>
          <p:grpSpPr>
            <a:xfrm>
              <a:off x="5593015" y="1960437"/>
              <a:ext cx="5861924" cy="3575840"/>
              <a:chOff x="1052038" y="2205441"/>
              <a:chExt cx="5050588" cy="3940703"/>
            </a:xfrm>
          </p:grpSpPr>
          <p:sp>
            <p:nvSpPr>
              <p:cNvPr id="16" name="矩形 12">
                <a:extLst>
                  <a:ext uri="{FF2B5EF4-FFF2-40B4-BE49-F238E27FC236}">
                    <a16:creationId xmlns:a16="http://schemas.microsoft.com/office/drawing/2014/main" id="{E7DF59DE-AA67-4D44-8A61-FB0BC9C959DD}"/>
                  </a:ext>
                </a:extLst>
              </p:cNvPr>
              <p:cNvSpPr/>
              <p:nvPr/>
            </p:nvSpPr>
            <p:spPr>
              <a:xfrm>
                <a:off x="1052038" y="2205441"/>
                <a:ext cx="5040649" cy="3940703"/>
              </a:xfrm>
              <a:prstGeom prst="rect">
                <a:avLst/>
              </a:prstGeom>
              <a:noFill/>
              <a:ln>
                <a:solidFill>
                  <a:srgbClr val="62FDFE">
                    <a:alpha val="52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任意多边形 13">
                <a:extLst>
                  <a:ext uri="{FF2B5EF4-FFF2-40B4-BE49-F238E27FC236}">
                    <a16:creationId xmlns:a16="http://schemas.microsoft.com/office/drawing/2014/main" id="{47067889-E84B-47C5-837F-37DA7E6A5D74}"/>
                  </a:ext>
                </a:extLst>
              </p:cNvPr>
              <p:cNvSpPr/>
              <p:nvPr/>
            </p:nvSpPr>
            <p:spPr>
              <a:xfrm>
                <a:off x="5844209" y="2206487"/>
                <a:ext cx="258417" cy="278296"/>
              </a:xfrm>
              <a:custGeom>
                <a:avLst/>
                <a:gdLst>
                  <a:gd name="connsiteX0" fmla="*/ 0 w 258417"/>
                  <a:gd name="connsiteY0" fmla="*/ 0 h 278296"/>
                  <a:gd name="connsiteX1" fmla="*/ 258417 w 258417"/>
                  <a:gd name="connsiteY1" fmla="*/ 0 h 278296"/>
                  <a:gd name="connsiteX2" fmla="*/ 258417 w 258417"/>
                  <a:gd name="connsiteY2" fmla="*/ 278296 h 278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58417" h="278296">
                    <a:moveTo>
                      <a:pt x="0" y="0"/>
                    </a:moveTo>
                    <a:lnTo>
                      <a:pt x="258417" y="0"/>
                    </a:lnTo>
                    <a:lnTo>
                      <a:pt x="258417" y="278296"/>
                    </a:lnTo>
                  </a:path>
                </a:pathLst>
              </a:custGeom>
              <a:noFill/>
              <a:ln w="38100">
                <a:solidFill>
                  <a:srgbClr val="62FDF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任意多边形 14">
                <a:extLst>
                  <a:ext uri="{FF2B5EF4-FFF2-40B4-BE49-F238E27FC236}">
                    <a16:creationId xmlns:a16="http://schemas.microsoft.com/office/drawing/2014/main" id="{1FA62825-7E79-4ED3-AB8E-A566E70340B4}"/>
                  </a:ext>
                </a:extLst>
              </p:cNvPr>
              <p:cNvSpPr/>
              <p:nvPr/>
            </p:nvSpPr>
            <p:spPr>
              <a:xfrm flipH="1">
                <a:off x="1059678" y="2206487"/>
                <a:ext cx="258417" cy="278296"/>
              </a:xfrm>
              <a:custGeom>
                <a:avLst/>
                <a:gdLst>
                  <a:gd name="connsiteX0" fmla="*/ 0 w 258417"/>
                  <a:gd name="connsiteY0" fmla="*/ 0 h 278296"/>
                  <a:gd name="connsiteX1" fmla="*/ 258417 w 258417"/>
                  <a:gd name="connsiteY1" fmla="*/ 0 h 278296"/>
                  <a:gd name="connsiteX2" fmla="*/ 258417 w 258417"/>
                  <a:gd name="connsiteY2" fmla="*/ 278296 h 278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58417" h="278296">
                    <a:moveTo>
                      <a:pt x="0" y="0"/>
                    </a:moveTo>
                    <a:lnTo>
                      <a:pt x="258417" y="0"/>
                    </a:lnTo>
                    <a:lnTo>
                      <a:pt x="258417" y="278296"/>
                    </a:lnTo>
                  </a:path>
                </a:pathLst>
              </a:custGeom>
              <a:noFill/>
              <a:ln w="38100">
                <a:solidFill>
                  <a:srgbClr val="62FDF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" name="组合 15">
                <a:extLst>
                  <a:ext uri="{FF2B5EF4-FFF2-40B4-BE49-F238E27FC236}">
                    <a16:creationId xmlns:a16="http://schemas.microsoft.com/office/drawing/2014/main" id="{12BEF07B-266B-43E6-9BA9-55151EA66A46}"/>
                  </a:ext>
                </a:extLst>
              </p:cNvPr>
              <p:cNvGrpSpPr/>
              <p:nvPr/>
            </p:nvGrpSpPr>
            <p:grpSpPr>
              <a:xfrm flipV="1">
                <a:off x="1059678" y="5867848"/>
                <a:ext cx="5042948" cy="278296"/>
                <a:chOff x="1212078" y="2358887"/>
                <a:chExt cx="5042948" cy="278296"/>
              </a:xfrm>
            </p:grpSpPr>
            <p:sp>
              <p:nvSpPr>
                <p:cNvPr id="21" name="任意多边形 16">
                  <a:extLst>
                    <a:ext uri="{FF2B5EF4-FFF2-40B4-BE49-F238E27FC236}">
                      <a16:creationId xmlns:a16="http://schemas.microsoft.com/office/drawing/2014/main" id="{E81F26F8-7407-47D5-BD51-36B63AB8954B}"/>
                    </a:ext>
                  </a:extLst>
                </p:cNvPr>
                <p:cNvSpPr/>
                <p:nvPr/>
              </p:nvSpPr>
              <p:spPr>
                <a:xfrm>
                  <a:off x="5996609" y="2358887"/>
                  <a:ext cx="258417" cy="278296"/>
                </a:xfrm>
                <a:custGeom>
                  <a:avLst/>
                  <a:gdLst>
                    <a:gd name="connsiteX0" fmla="*/ 0 w 258417"/>
                    <a:gd name="connsiteY0" fmla="*/ 0 h 278296"/>
                    <a:gd name="connsiteX1" fmla="*/ 258417 w 258417"/>
                    <a:gd name="connsiteY1" fmla="*/ 0 h 278296"/>
                    <a:gd name="connsiteX2" fmla="*/ 258417 w 258417"/>
                    <a:gd name="connsiteY2" fmla="*/ 278296 h 278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58417" h="278296">
                      <a:moveTo>
                        <a:pt x="0" y="0"/>
                      </a:moveTo>
                      <a:lnTo>
                        <a:pt x="258417" y="0"/>
                      </a:lnTo>
                      <a:lnTo>
                        <a:pt x="258417" y="278296"/>
                      </a:lnTo>
                    </a:path>
                  </a:pathLst>
                </a:custGeom>
                <a:noFill/>
                <a:ln w="38100">
                  <a:solidFill>
                    <a:srgbClr val="62FDF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2" name="任意多边形 17">
                  <a:extLst>
                    <a:ext uri="{FF2B5EF4-FFF2-40B4-BE49-F238E27FC236}">
                      <a16:creationId xmlns:a16="http://schemas.microsoft.com/office/drawing/2014/main" id="{9629A6FD-2D34-4E56-8994-47B57E6569BA}"/>
                    </a:ext>
                  </a:extLst>
                </p:cNvPr>
                <p:cNvSpPr/>
                <p:nvPr/>
              </p:nvSpPr>
              <p:spPr>
                <a:xfrm flipH="1">
                  <a:off x="1212078" y="2358887"/>
                  <a:ext cx="258417" cy="278296"/>
                </a:xfrm>
                <a:custGeom>
                  <a:avLst/>
                  <a:gdLst>
                    <a:gd name="connsiteX0" fmla="*/ 0 w 258417"/>
                    <a:gd name="connsiteY0" fmla="*/ 0 h 278296"/>
                    <a:gd name="connsiteX1" fmla="*/ 258417 w 258417"/>
                    <a:gd name="connsiteY1" fmla="*/ 0 h 278296"/>
                    <a:gd name="connsiteX2" fmla="*/ 258417 w 258417"/>
                    <a:gd name="connsiteY2" fmla="*/ 278296 h 278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58417" h="278296">
                      <a:moveTo>
                        <a:pt x="0" y="0"/>
                      </a:moveTo>
                      <a:lnTo>
                        <a:pt x="258417" y="0"/>
                      </a:lnTo>
                      <a:lnTo>
                        <a:pt x="258417" y="278296"/>
                      </a:lnTo>
                    </a:path>
                  </a:pathLst>
                </a:custGeom>
                <a:noFill/>
                <a:ln w="38100">
                  <a:solidFill>
                    <a:srgbClr val="62FDF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62569673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descr="Final Project">
            <a:hlinkClick r:id="" action="ppaction://media"/>
            <a:extLst>
              <a:ext uri="{FF2B5EF4-FFF2-40B4-BE49-F238E27FC236}">
                <a16:creationId xmlns:a16="http://schemas.microsoft.com/office/drawing/2014/main" id="{8FCCFC70-B1C1-D44A-97C1-F2B787E3EAF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635805" y="992699"/>
            <a:ext cx="8624072" cy="4872601"/>
          </a:xfrm>
          <a:prstGeom prst="rect">
            <a:avLst/>
          </a:prstGeom>
        </p:spPr>
      </p:pic>
      <p:grpSp>
        <p:nvGrpSpPr>
          <p:cNvPr id="5" name="组合 135">
            <a:extLst>
              <a:ext uri="{FF2B5EF4-FFF2-40B4-BE49-F238E27FC236}">
                <a16:creationId xmlns:a16="http://schemas.microsoft.com/office/drawing/2014/main" id="{DD56C4C0-99C7-5548-A0A2-407AFECC1283}"/>
              </a:ext>
            </a:extLst>
          </p:cNvPr>
          <p:cNvGrpSpPr/>
          <p:nvPr/>
        </p:nvGrpSpPr>
        <p:grpSpPr>
          <a:xfrm rot="10800000" flipH="1">
            <a:off x="977275" y="755324"/>
            <a:ext cx="10237449" cy="5608586"/>
            <a:chOff x="850264" y="1552754"/>
            <a:chExt cx="10491473" cy="4877076"/>
          </a:xfrm>
        </p:grpSpPr>
        <p:grpSp>
          <p:nvGrpSpPr>
            <p:cNvPr id="6" name="组合 134">
              <a:extLst>
                <a:ext uri="{FF2B5EF4-FFF2-40B4-BE49-F238E27FC236}">
                  <a16:creationId xmlns:a16="http://schemas.microsoft.com/office/drawing/2014/main" id="{E9D81799-1D4C-2045-8402-AB2B0E28A0B0}"/>
                </a:ext>
              </a:extLst>
            </p:cNvPr>
            <p:cNvGrpSpPr/>
            <p:nvPr/>
          </p:nvGrpSpPr>
          <p:grpSpPr>
            <a:xfrm>
              <a:off x="850264" y="1552754"/>
              <a:ext cx="10491473" cy="4877076"/>
              <a:chOff x="850264" y="1552754"/>
              <a:chExt cx="10491473" cy="4877076"/>
            </a:xfrm>
          </p:grpSpPr>
          <p:sp>
            <p:nvSpPr>
              <p:cNvPr id="10" name="任意多边形 1">
                <a:extLst>
                  <a:ext uri="{FF2B5EF4-FFF2-40B4-BE49-F238E27FC236}">
                    <a16:creationId xmlns:a16="http://schemas.microsoft.com/office/drawing/2014/main" id="{9B7B179F-E53A-2E4F-8CDA-2CBEF0976239}"/>
                  </a:ext>
                </a:extLst>
              </p:cNvPr>
              <p:cNvSpPr/>
              <p:nvPr/>
            </p:nvSpPr>
            <p:spPr>
              <a:xfrm>
                <a:off x="850264" y="1552754"/>
                <a:ext cx="10491473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6AE7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pSp>
            <p:nvGrpSpPr>
              <p:cNvPr id="11" name="组合 133">
                <a:extLst>
                  <a:ext uri="{FF2B5EF4-FFF2-40B4-BE49-F238E27FC236}">
                    <a16:creationId xmlns:a16="http://schemas.microsoft.com/office/drawing/2014/main" id="{893422E8-F16F-6548-876F-8831A314F428}"/>
                  </a:ext>
                </a:extLst>
              </p:cNvPr>
              <p:cNvGrpSpPr/>
              <p:nvPr/>
            </p:nvGrpSpPr>
            <p:grpSpPr>
              <a:xfrm flipH="1">
                <a:off x="8703445" y="1553441"/>
                <a:ext cx="1573211" cy="303301"/>
                <a:chOff x="8522053" y="1552754"/>
                <a:chExt cx="1547285" cy="303301"/>
              </a:xfrm>
            </p:grpSpPr>
            <p:sp>
              <p:nvSpPr>
                <p:cNvPr id="12" name="平行四边形 2">
                  <a:extLst>
                    <a:ext uri="{FF2B5EF4-FFF2-40B4-BE49-F238E27FC236}">
                      <a16:creationId xmlns:a16="http://schemas.microsoft.com/office/drawing/2014/main" id="{BEEDD2CC-2097-B142-86AD-ABAE00D20061}"/>
                    </a:ext>
                  </a:extLst>
                </p:cNvPr>
                <p:cNvSpPr/>
                <p:nvPr/>
              </p:nvSpPr>
              <p:spPr>
                <a:xfrm>
                  <a:off x="9478430" y="1552754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6AE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13" name="平行四边形 125">
                  <a:extLst>
                    <a:ext uri="{FF2B5EF4-FFF2-40B4-BE49-F238E27FC236}">
                      <a16:creationId xmlns:a16="http://schemas.microsoft.com/office/drawing/2014/main" id="{1E722E37-FE6B-E84D-9B21-62599226D59C}"/>
                    </a:ext>
                  </a:extLst>
                </p:cNvPr>
                <p:cNvSpPr/>
                <p:nvPr/>
              </p:nvSpPr>
              <p:spPr>
                <a:xfrm>
                  <a:off x="9006942" y="1552754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6AE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14" name="平行四边形 126">
                  <a:extLst>
                    <a:ext uri="{FF2B5EF4-FFF2-40B4-BE49-F238E27FC236}">
                      <a16:creationId xmlns:a16="http://schemas.microsoft.com/office/drawing/2014/main" id="{9BA2C645-73FF-D146-B3CA-7D66F956FCBF}"/>
                    </a:ext>
                  </a:extLst>
                </p:cNvPr>
                <p:cNvSpPr/>
                <p:nvPr/>
              </p:nvSpPr>
              <p:spPr>
                <a:xfrm>
                  <a:off x="8522053" y="1552754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6AE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7" name="平行四边形 117">
              <a:extLst>
                <a:ext uri="{FF2B5EF4-FFF2-40B4-BE49-F238E27FC236}">
                  <a16:creationId xmlns:a16="http://schemas.microsoft.com/office/drawing/2014/main" id="{ABFCA80A-46CB-7345-A8A2-02FB0D4A11A9}"/>
                </a:ext>
              </a:extLst>
            </p:cNvPr>
            <p:cNvSpPr/>
            <p:nvPr/>
          </p:nvSpPr>
          <p:spPr>
            <a:xfrm>
              <a:off x="1376073" y="1554130"/>
              <a:ext cx="590908" cy="301925"/>
            </a:xfrm>
            <a:prstGeom prst="parallelogram">
              <a:avLst>
                <a:gd name="adj" fmla="val 87857"/>
              </a:avLst>
            </a:prstGeom>
            <a:solidFill>
              <a:srgbClr val="6AE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6AE7FF"/>
                </a:solidFill>
              </a:endParaRPr>
            </a:p>
          </p:txBody>
        </p:sp>
        <p:sp>
          <p:nvSpPr>
            <p:cNvPr id="8" name="平行四边形 118">
              <a:extLst>
                <a:ext uri="{FF2B5EF4-FFF2-40B4-BE49-F238E27FC236}">
                  <a16:creationId xmlns:a16="http://schemas.microsoft.com/office/drawing/2014/main" id="{1484F009-EFB7-1543-AC52-8E3A9FCE8E1A}"/>
                </a:ext>
              </a:extLst>
            </p:cNvPr>
            <p:cNvSpPr/>
            <p:nvPr/>
          </p:nvSpPr>
          <p:spPr>
            <a:xfrm>
              <a:off x="1860961" y="1555505"/>
              <a:ext cx="590908" cy="301925"/>
            </a:xfrm>
            <a:prstGeom prst="parallelogram">
              <a:avLst>
                <a:gd name="adj" fmla="val 87857"/>
              </a:avLst>
            </a:prstGeom>
            <a:solidFill>
              <a:srgbClr val="6AE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6AE7FF"/>
                </a:solidFill>
              </a:endParaRPr>
            </a:p>
          </p:txBody>
        </p:sp>
        <p:sp>
          <p:nvSpPr>
            <p:cNvPr id="9" name="平行四边形 119">
              <a:extLst>
                <a:ext uri="{FF2B5EF4-FFF2-40B4-BE49-F238E27FC236}">
                  <a16:creationId xmlns:a16="http://schemas.microsoft.com/office/drawing/2014/main" id="{99C4BBED-ADC0-1748-B33E-F8EC5D13BDB4}"/>
                </a:ext>
              </a:extLst>
            </p:cNvPr>
            <p:cNvSpPr/>
            <p:nvPr/>
          </p:nvSpPr>
          <p:spPr>
            <a:xfrm>
              <a:off x="2332449" y="1554130"/>
              <a:ext cx="590908" cy="301925"/>
            </a:xfrm>
            <a:prstGeom prst="parallelogram">
              <a:avLst>
                <a:gd name="adj" fmla="val 87857"/>
              </a:avLst>
            </a:prstGeom>
            <a:solidFill>
              <a:srgbClr val="6AE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381008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2251" y="-1141041"/>
          <a:ext cx="2159" cy="21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353" imgH="353" progId="TCLayout.ActiveDocument.1">
                  <p:embed/>
                </p:oleObj>
              </mc:Choice>
              <mc:Fallback>
                <p:oleObj name="think-cell Slide" r:id="rId5" imgW="353" imgH="353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51" y="-1141041"/>
                        <a:ext cx="2159" cy="21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D603E34A-E3B5-4F01-9368-A23FF0BB6BB8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90" y="1"/>
            <a:ext cx="161974" cy="161974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sz="2400" b="1">
              <a:solidFill>
                <a:schemeClr val="tx1"/>
              </a:solidFill>
              <a:latin typeface="Arial Narrow" panose="020B0606020202030204" pitchFamily="34" charset="0"/>
              <a:ea typeface="+mj-ea"/>
              <a:cs typeface="+mj-cs"/>
              <a:sym typeface="Arial Narrow" panose="020B0606020202030204" pitchFamily="34" charset="0"/>
            </a:endParaRPr>
          </a:p>
        </p:txBody>
      </p:sp>
      <p:pic>
        <p:nvPicPr>
          <p:cNvPr id="25" name="Picture 36" descr="Kuwait Icons - Download Free Vector Icons | Noun Project">
            <a:extLst>
              <a:ext uri="{FF2B5EF4-FFF2-40B4-BE49-F238E27FC236}">
                <a16:creationId xmlns:a16="http://schemas.microsoft.com/office/drawing/2014/main" id="{0D4038D8-6131-43D1-88A1-382CA4211F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duotone>
              <a:srgbClr val="008FD5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7936" y="136192"/>
            <a:ext cx="1008407" cy="1008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F3B971-23E0-4840-BC4A-6BF8A482EE9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20" y="3208564"/>
            <a:ext cx="11678194" cy="36494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B04DA6D-7B1C-4832-9923-514A0B1C7DF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68309" y="0"/>
            <a:ext cx="8675360" cy="338967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03371F33-377F-49D9-8010-0BF7A617D49F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384796" y="271063"/>
            <a:ext cx="169276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>
                <a:solidFill>
                  <a:schemeClr val="tx2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t" anchorCtr="0">
            <a:spAutoFit/>
          </a:bodyPr>
          <a:lstStyle/>
          <a:p>
            <a:pPr>
              <a:buClr>
                <a:schemeClr val="bg1"/>
              </a:buClr>
            </a:pPr>
            <a:r>
              <a:rPr lang="en-US" sz="2400"/>
              <a:t>Thank You!</a:t>
            </a:r>
            <a:endParaRPr lang="en-US" sz="4000" b="0"/>
          </a:p>
        </p:txBody>
      </p:sp>
    </p:spTree>
    <p:extLst>
      <p:ext uri="{BB962C8B-B14F-4D97-AF65-F5344CB8AC3E}">
        <p14:creationId xmlns:p14="http://schemas.microsoft.com/office/powerpoint/2010/main" val="3407817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7F89AFEB-3167-144D-880B-48DE3E258B68}"/>
              </a:ext>
            </a:extLst>
          </p:cNvPr>
          <p:cNvSpPr/>
          <p:nvPr/>
        </p:nvSpPr>
        <p:spPr>
          <a:xfrm>
            <a:off x="1801661" y="1680520"/>
            <a:ext cx="2050820" cy="2054719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lack" panose="020B0803020203020204" pitchFamily="34" charset="-78"/>
              <a:cs typeface="Avenir Black" panose="020B0803020203020204" pitchFamily="34" charset="-78"/>
            </a:endParaRPr>
          </a:p>
        </p:txBody>
      </p:sp>
      <p:pic>
        <p:nvPicPr>
          <p:cNvPr id="7" name="Picture 6" descr="A picture containing person, person, indoor&#10;&#10;Description automatically generated">
            <a:extLst>
              <a:ext uri="{FF2B5EF4-FFF2-40B4-BE49-F238E27FC236}">
                <a16:creationId xmlns:a16="http://schemas.microsoft.com/office/drawing/2014/main" id="{45E94C13-B5FF-49AB-A004-9300D136DC3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41" t="9823" r="42527" b="27189"/>
          <a:stretch/>
        </p:blipFill>
        <p:spPr>
          <a:xfrm>
            <a:off x="5050241" y="1680520"/>
            <a:ext cx="2087619" cy="2087619"/>
          </a:xfrm>
          <a:prstGeom prst="ellipse">
            <a:avLst/>
          </a:prstGeom>
        </p:spPr>
      </p:pic>
      <p:pic>
        <p:nvPicPr>
          <p:cNvPr id="5" name="Picture 4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D7C8092A-FD61-4D8F-A20F-F81B07D575C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9" t="1" r="2133" b="29622"/>
          <a:stretch/>
        </p:blipFill>
        <p:spPr>
          <a:xfrm>
            <a:off x="8305800" y="1614006"/>
            <a:ext cx="2133600" cy="2153989"/>
          </a:xfrm>
          <a:prstGeom prst="ellipse">
            <a:avLst/>
          </a:prstGeom>
        </p:spPr>
      </p:pic>
      <p:sp>
        <p:nvSpPr>
          <p:cNvPr id="264" name="文本框 263"/>
          <p:cNvSpPr txBox="1"/>
          <p:nvPr/>
        </p:nvSpPr>
        <p:spPr>
          <a:xfrm>
            <a:off x="3459995" y="506352"/>
            <a:ext cx="5235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10FBFE"/>
                </a:solidFill>
                <a:latin typeface="Avenir Black" panose="020B0803020203020204" pitchFamily="34" charset="-78"/>
                <a:ea typeface="微软雅黑" panose="020B0503020204020204" charset="-122"/>
                <a:cs typeface="Avenir Black" panose="020B0803020203020204" pitchFamily="34" charset="-78"/>
              </a:rPr>
              <a:t>Team : Code </a:t>
            </a:r>
            <a:r>
              <a:rPr lang="en-US" altLang="zh-CN" sz="3600" b="1" dirty="0" err="1">
                <a:solidFill>
                  <a:srgbClr val="10FBFE"/>
                </a:solidFill>
                <a:latin typeface="Avenir Black" panose="020B0803020203020204" pitchFamily="34" charset="-78"/>
                <a:ea typeface="微软雅黑" panose="020B0503020204020204" charset="-122"/>
                <a:cs typeface="Avenir Black" panose="020B0803020203020204" pitchFamily="34" charset="-78"/>
              </a:rPr>
              <a:t>Byters</a:t>
            </a:r>
            <a:endParaRPr lang="zh-CN" altLang="en-US" sz="2800" b="1" dirty="0">
              <a:solidFill>
                <a:srgbClr val="10FBFE"/>
              </a:solidFill>
              <a:latin typeface="Avenir Black" panose="020B0803020203020204" pitchFamily="34" charset="-78"/>
              <a:ea typeface="微软雅黑" panose="020B0503020204020204" charset="-122"/>
              <a:cs typeface="Avenir Black" panose="020B0803020203020204" pitchFamily="34" charset="-78"/>
              <a:sym typeface="+mn-ea"/>
            </a:endParaRPr>
          </a:p>
        </p:txBody>
      </p:sp>
      <p:grpSp>
        <p:nvGrpSpPr>
          <p:cNvPr id="26" name="Group 10">
            <a:extLst>
              <a:ext uri="{FF2B5EF4-FFF2-40B4-BE49-F238E27FC236}">
                <a16:creationId xmlns:a16="http://schemas.microsoft.com/office/drawing/2014/main" id="{C0514BDA-2FF1-CB49-B1D9-C1CD329CE981}"/>
              </a:ext>
            </a:extLst>
          </p:cNvPr>
          <p:cNvGrpSpPr/>
          <p:nvPr/>
        </p:nvGrpSpPr>
        <p:grpSpPr>
          <a:xfrm>
            <a:off x="4205513" y="2666496"/>
            <a:ext cx="504373" cy="69398"/>
            <a:chOff x="4647977" y="2595263"/>
            <a:chExt cx="504373" cy="69398"/>
          </a:xfrm>
          <a:solidFill>
            <a:srgbClr val="2A9995"/>
          </a:solidFill>
        </p:grpSpPr>
        <p:sp>
          <p:nvSpPr>
            <p:cNvPr id="27" name="Oval 11">
              <a:extLst>
                <a:ext uri="{FF2B5EF4-FFF2-40B4-BE49-F238E27FC236}">
                  <a16:creationId xmlns:a16="http://schemas.microsoft.com/office/drawing/2014/main" id="{BF861589-85BF-2741-8513-05D04EAC3BB6}"/>
                </a:ext>
              </a:extLst>
            </p:cNvPr>
            <p:cNvSpPr/>
            <p:nvPr/>
          </p:nvSpPr>
          <p:spPr>
            <a:xfrm>
              <a:off x="4647977" y="2595263"/>
              <a:ext cx="69398" cy="69398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endParaRPr>
            </a:p>
          </p:txBody>
        </p:sp>
        <p:sp>
          <p:nvSpPr>
            <p:cNvPr id="28" name="Oval 13">
              <a:extLst>
                <a:ext uri="{FF2B5EF4-FFF2-40B4-BE49-F238E27FC236}">
                  <a16:creationId xmlns:a16="http://schemas.microsoft.com/office/drawing/2014/main" id="{3F18F280-BDE2-064E-9950-3887864A77FB}"/>
                </a:ext>
              </a:extLst>
            </p:cNvPr>
            <p:cNvSpPr/>
            <p:nvPr/>
          </p:nvSpPr>
          <p:spPr>
            <a:xfrm>
              <a:off x="4865465" y="2595263"/>
              <a:ext cx="69398" cy="69398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endParaRPr>
            </a:p>
          </p:txBody>
        </p:sp>
        <p:sp>
          <p:nvSpPr>
            <p:cNvPr id="29" name="Oval 14">
              <a:extLst>
                <a:ext uri="{FF2B5EF4-FFF2-40B4-BE49-F238E27FC236}">
                  <a16:creationId xmlns:a16="http://schemas.microsoft.com/office/drawing/2014/main" id="{E3C1E730-1A63-7841-9FDE-134A71943AF8}"/>
                </a:ext>
              </a:extLst>
            </p:cNvPr>
            <p:cNvSpPr/>
            <p:nvPr/>
          </p:nvSpPr>
          <p:spPr>
            <a:xfrm>
              <a:off x="5082952" y="2595263"/>
              <a:ext cx="69398" cy="69398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endParaRPr>
            </a:p>
          </p:txBody>
        </p:sp>
      </p:grpSp>
      <p:grpSp>
        <p:nvGrpSpPr>
          <p:cNvPr id="30" name="Group 15">
            <a:extLst>
              <a:ext uri="{FF2B5EF4-FFF2-40B4-BE49-F238E27FC236}">
                <a16:creationId xmlns:a16="http://schemas.microsoft.com/office/drawing/2014/main" id="{66DE59C7-5D8C-A745-BEAC-49D34DA5B0EA}"/>
              </a:ext>
            </a:extLst>
          </p:cNvPr>
          <p:cNvGrpSpPr/>
          <p:nvPr/>
        </p:nvGrpSpPr>
        <p:grpSpPr>
          <a:xfrm>
            <a:off x="7482113" y="2666496"/>
            <a:ext cx="504373" cy="69398"/>
            <a:chOff x="4647977" y="2595263"/>
            <a:chExt cx="504373" cy="69398"/>
          </a:xfrm>
          <a:solidFill>
            <a:srgbClr val="2A9995"/>
          </a:solidFill>
        </p:grpSpPr>
        <p:sp>
          <p:nvSpPr>
            <p:cNvPr id="31" name="Oval 16">
              <a:extLst>
                <a:ext uri="{FF2B5EF4-FFF2-40B4-BE49-F238E27FC236}">
                  <a16:creationId xmlns:a16="http://schemas.microsoft.com/office/drawing/2014/main" id="{EA81FB0C-44BB-8A44-B931-5B01F4059BFF}"/>
                </a:ext>
              </a:extLst>
            </p:cNvPr>
            <p:cNvSpPr/>
            <p:nvPr/>
          </p:nvSpPr>
          <p:spPr>
            <a:xfrm>
              <a:off x="4647977" y="2595263"/>
              <a:ext cx="69398" cy="69398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endParaRPr>
            </a:p>
          </p:txBody>
        </p:sp>
        <p:sp>
          <p:nvSpPr>
            <p:cNvPr id="32" name="Oval 17">
              <a:extLst>
                <a:ext uri="{FF2B5EF4-FFF2-40B4-BE49-F238E27FC236}">
                  <a16:creationId xmlns:a16="http://schemas.microsoft.com/office/drawing/2014/main" id="{6FCD9634-4CFD-6A48-B4B5-5006B0BEA256}"/>
                </a:ext>
              </a:extLst>
            </p:cNvPr>
            <p:cNvSpPr/>
            <p:nvPr/>
          </p:nvSpPr>
          <p:spPr>
            <a:xfrm>
              <a:off x="4865465" y="2595263"/>
              <a:ext cx="69398" cy="69398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endParaRPr>
            </a:p>
          </p:txBody>
        </p:sp>
        <p:sp>
          <p:nvSpPr>
            <p:cNvPr id="33" name="Oval 18">
              <a:extLst>
                <a:ext uri="{FF2B5EF4-FFF2-40B4-BE49-F238E27FC236}">
                  <a16:creationId xmlns:a16="http://schemas.microsoft.com/office/drawing/2014/main" id="{8FEE396D-D43E-F64D-9995-EFBB25E40704}"/>
                </a:ext>
              </a:extLst>
            </p:cNvPr>
            <p:cNvSpPr/>
            <p:nvPr/>
          </p:nvSpPr>
          <p:spPr>
            <a:xfrm>
              <a:off x="5082952" y="2595263"/>
              <a:ext cx="69398" cy="69398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endParaRPr>
            </a:p>
          </p:txBody>
        </p:sp>
      </p:grpSp>
      <p:sp>
        <p:nvSpPr>
          <p:cNvPr id="34" name="Double Bracket 20">
            <a:extLst>
              <a:ext uri="{FF2B5EF4-FFF2-40B4-BE49-F238E27FC236}">
                <a16:creationId xmlns:a16="http://schemas.microsoft.com/office/drawing/2014/main" id="{CFC05139-904B-7F46-BFF5-16B856620267}"/>
              </a:ext>
            </a:extLst>
          </p:cNvPr>
          <p:cNvSpPr/>
          <p:nvPr/>
        </p:nvSpPr>
        <p:spPr>
          <a:xfrm>
            <a:off x="1639677" y="4203799"/>
            <a:ext cx="2359446" cy="1022908"/>
          </a:xfrm>
          <a:prstGeom prst="bracketPair">
            <a:avLst/>
          </a:prstGeom>
          <a:ln w="25400">
            <a:solidFill>
              <a:srgbClr val="54D0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Avenir Black" panose="020B0803020203020204" pitchFamily="34" charset="-78"/>
              <a:cs typeface="Avenir Black" panose="020B0803020203020204" pitchFamily="34" charset="-78"/>
            </a:endParaRPr>
          </a:p>
        </p:txBody>
      </p:sp>
      <p:sp>
        <p:nvSpPr>
          <p:cNvPr id="35" name="Rectangle 3">
            <a:extLst>
              <a:ext uri="{FF2B5EF4-FFF2-40B4-BE49-F238E27FC236}">
                <a16:creationId xmlns:a16="http://schemas.microsoft.com/office/drawing/2014/main" id="{45282B4C-A441-2B45-B2B7-477C626DAA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48329" y="4545020"/>
            <a:ext cx="1742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defRPr sz="10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defRPr>
            </a:lvl1pPr>
          </a:lstStyle>
          <a:p>
            <a:pPr algn="ctr"/>
            <a:r>
              <a:rPr lang="en-US" altLang="zh-CN" sz="1100" b="1" dirty="0">
                <a:latin typeface="Avenir Black" panose="020B0803020203020204" pitchFamily="34" charset="-78"/>
                <a:cs typeface="Avenir Black" panose="020B0803020203020204" pitchFamily="34" charset="-78"/>
              </a:rPr>
              <a:t>Civil Engineer </a:t>
            </a:r>
            <a:endParaRPr lang="en-US" altLang="ko-KR" sz="1100" b="1" dirty="0">
              <a:latin typeface="Avenir Black" panose="020B0803020203020204" pitchFamily="34" charset="-78"/>
              <a:cs typeface="Avenir Black" panose="020B0803020203020204" pitchFamily="34" charset="-78"/>
            </a:endParaRPr>
          </a:p>
        </p:txBody>
      </p:sp>
      <p:sp>
        <p:nvSpPr>
          <p:cNvPr id="36" name="TextBox 23">
            <a:extLst>
              <a:ext uri="{FF2B5EF4-FFF2-40B4-BE49-F238E27FC236}">
                <a16:creationId xmlns:a16="http://schemas.microsoft.com/office/drawing/2014/main" id="{6CB18BED-765B-874C-BF7E-C42986E91F2D}"/>
              </a:ext>
            </a:extLst>
          </p:cNvPr>
          <p:cNvSpPr txBox="1"/>
          <p:nvPr/>
        </p:nvSpPr>
        <p:spPr>
          <a:xfrm>
            <a:off x="1752600" y="4256556"/>
            <a:ext cx="213360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>
              <a:buClr>
                <a:schemeClr val="tx1">
                  <a:lumMod val="85000"/>
                  <a:lumOff val="15000"/>
                </a:schemeClr>
              </a:buClr>
              <a:buSzPct val="105000"/>
            </a:pPr>
            <a:r>
              <a:rPr lang="en-US" altLang="zh-CN" b="1" dirty="0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rPr>
              <a:t>Ahmad Al-sheikh</a:t>
            </a:r>
            <a:endParaRPr lang="zh-CN" altLang="en-US" b="1" dirty="0">
              <a:solidFill>
                <a:schemeClr val="bg1"/>
              </a:solidFill>
              <a:latin typeface="Avenir Black" panose="020B0803020203020204" pitchFamily="34" charset="-78"/>
              <a:cs typeface="Avenir Black" panose="020B0803020203020204" pitchFamily="34" charset="-78"/>
            </a:endParaRPr>
          </a:p>
        </p:txBody>
      </p:sp>
      <p:sp>
        <p:nvSpPr>
          <p:cNvPr id="37" name="Double Bracket 25">
            <a:extLst>
              <a:ext uri="{FF2B5EF4-FFF2-40B4-BE49-F238E27FC236}">
                <a16:creationId xmlns:a16="http://schemas.microsoft.com/office/drawing/2014/main" id="{1FC9D19A-D555-7E43-A5A1-D5B6B458D58F}"/>
              </a:ext>
            </a:extLst>
          </p:cNvPr>
          <p:cNvSpPr/>
          <p:nvPr/>
        </p:nvSpPr>
        <p:spPr>
          <a:xfrm>
            <a:off x="4916277" y="4203799"/>
            <a:ext cx="2359446" cy="1022908"/>
          </a:xfrm>
          <a:prstGeom prst="bracketPair">
            <a:avLst/>
          </a:prstGeom>
          <a:ln w="25400">
            <a:solidFill>
              <a:srgbClr val="54D0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Avenir Black" panose="020B0803020203020204" pitchFamily="34" charset="-78"/>
              <a:cs typeface="Avenir Black" panose="020B0803020203020204" pitchFamily="34" charset="-78"/>
            </a:endParaRPr>
          </a:p>
        </p:txBody>
      </p:sp>
      <p:sp>
        <p:nvSpPr>
          <p:cNvPr id="38" name="Rectangle 3">
            <a:extLst>
              <a:ext uri="{FF2B5EF4-FFF2-40B4-BE49-F238E27FC236}">
                <a16:creationId xmlns:a16="http://schemas.microsoft.com/office/drawing/2014/main" id="{473D94E2-37CF-C042-B2B1-BF2EFD0BDC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24929" y="4545020"/>
            <a:ext cx="1742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defRPr sz="10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defRPr>
            </a:lvl1pPr>
          </a:lstStyle>
          <a:p>
            <a:pPr algn="ctr"/>
            <a:r>
              <a:rPr lang="en-US" altLang="zh-CN" sz="1100" b="1" dirty="0">
                <a:latin typeface="Avenir Black" panose="020B0803020203020204" pitchFamily="34" charset="-78"/>
                <a:cs typeface="Avenir Black" panose="020B0803020203020204" pitchFamily="34" charset="-78"/>
              </a:rPr>
              <a:t>Petroleum Engineer</a:t>
            </a:r>
            <a:endParaRPr lang="zh-CN" altLang="en-US" sz="1100" b="1" dirty="0">
              <a:latin typeface="Avenir Black" panose="020B0803020203020204" pitchFamily="34" charset="-78"/>
              <a:cs typeface="Avenir Black" panose="020B0803020203020204" pitchFamily="34" charset="-78"/>
            </a:endParaRPr>
          </a:p>
        </p:txBody>
      </p:sp>
      <p:sp>
        <p:nvSpPr>
          <p:cNvPr id="39" name="TextBox 28">
            <a:extLst>
              <a:ext uri="{FF2B5EF4-FFF2-40B4-BE49-F238E27FC236}">
                <a16:creationId xmlns:a16="http://schemas.microsoft.com/office/drawing/2014/main" id="{B7F63AD8-3E12-AE4A-9C72-72EA69E6BB43}"/>
              </a:ext>
            </a:extLst>
          </p:cNvPr>
          <p:cNvSpPr txBox="1"/>
          <p:nvPr/>
        </p:nvSpPr>
        <p:spPr>
          <a:xfrm>
            <a:off x="5224929" y="4256556"/>
            <a:ext cx="174214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>
              <a:buClr>
                <a:schemeClr val="tx1">
                  <a:lumMod val="85000"/>
                  <a:lumOff val="15000"/>
                </a:schemeClr>
              </a:buClr>
              <a:buSzPct val="105000"/>
            </a:pPr>
            <a:r>
              <a:rPr lang="en-US" altLang="zh-CN" b="1" dirty="0" err="1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rPr>
              <a:t>Aiya</a:t>
            </a:r>
            <a:r>
              <a:rPr lang="en-US" altLang="zh-CN" b="1" dirty="0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rPr>
              <a:t> Chen</a:t>
            </a:r>
            <a:endParaRPr lang="zh-CN" altLang="en-US" b="1" dirty="0">
              <a:solidFill>
                <a:schemeClr val="bg1"/>
              </a:solidFill>
              <a:latin typeface="Avenir Black" panose="020B0803020203020204" pitchFamily="34" charset="-78"/>
              <a:cs typeface="Avenir Black" panose="020B0803020203020204" pitchFamily="34" charset="-78"/>
            </a:endParaRPr>
          </a:p>
        </p:txBody>
      </p:sp>
      <p:sp>
        <p:nvSpPr>
          <p:cNvPr id="40" name="Double Bracket 30">
            <a:extLst>
              <a:ext uri="{FF2B5EF4-FFF2-40B4-BE49-F238E27FC236}">
                <a16:creationId xmlns:a16="http://schemas.microsoft.com/office/drawing/2014/main" id="{F27DE7E5-D07D-FD4D-9C44-205670A4381C}"/>
              </a:ext>
            </a:extLst>
          </p:cNvPr>
          <p:cNvSpPr/>
          <p:nvPr/>
        </p:nvSpPr>
        <p:spPr>
          <a:xfrm>
            <a:off x="8192877" y="4203799"/>
            <a:ext cx="2359446" cy="1022908"/>
          </a:xfrm>
          <a:prstGeom prst="bracketPair">
            <a:avLst/>
          </a:prstGeom>
          <a:ln w="25400">
            <a:solidFill>
              <a:srgbClr val="54D0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Avenir Black" panose="020B0803020203020204" pitchFamily="34" charset="-78"/>
              <a:cs typeface="Avenir Black" panose="020B0803020203020204" pitchFamily="34" charset="-78"/>
            </a:endParaRPr>
          </a:p>
        </p:txBody>
      </p:sp>
      <p:sp>
        <p:nvSpPr>
          <p:cNvPr id="41" name="Rectangle 3">
            <a:extLst>
              <a:ext uri="{FF2B5EF4-FFF2-40B4-BE49-F238E27FC236}">
                <a16:creationId xmlns:a16="http://schemas.microsoft.com/office/drawing/2014/main" id="{C5210843-956A-074F-8ABC-A6F314E122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01529" y="4546944"/>
            <a:ext cx="1742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defRPr sz="10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defRPr>
            </a:lvl1pPr>
          </a:lstStyle>
          <a:p>
            <a:pPr algn="ctr"/>
            <a:r>
              <a:rPr lang="en-US" altLang="zh-CN" sz="1100" b="1" dirty="0">
                <a:latin typeface="Avenir Black" panose="020B0803020203020204" pitchFamily="34" charset="-78"/>
                <a:cs typeface="Avenir Black" panose="020B0803020203020204" pitchFamily="34" charset="-78"/>
              </a:rPr>
              <a:t>Mechatronics Engineer</a:t>
            </a:r>
            <a:endParaRPr lang="zh-CN" altLang="en-US" sz="1100" b="1" dirty="0">
              <a:latin typeface="Avenir Black" panose="020B0803020203020204" pitchFamily="34" charset="-78"/>
              <a:cs typeface="Avenir Black" panose="020B0803020203020204" pitchFamily="34" charset="-78"/>
            </a:endParaRPr>
          </a:p>
        </p:txBody>
      </p:sp>
      <p:grpSp>
        <p:nvGrpSpPr>
          <p:cNvPr id="43" name="组合 17">
            <a:extLst>
              <a:ext uri="{FF2B5EF4-FFF2-40B4-BE49-F238E27FC236}">
                <a16:creationId xmlns:a16="http://schemas.microsoft.com/office/drawing/2014/main" id="{D9AD01D2-9D9D-5A44-8DFB-43C4E7C76030}"/>
              </a:ext>
            </a:extLst>
          </p:cNvPr>
          <p:cNvGrpSpPr/>
          <p:nvPr/>
        </p:nvGrpSpPr>
        <p:grpSpPr>
          <a:xfrm>
            <a:off x="5029200" y="1634395"/>
            <a:ext cx="2133600" cy="2133600"/>
            <a:chOff x="5029200" y="1874238"/>
            <a:chExt cx="2133600" cy="2133600"/>
          </a:xfrm>
        </p:grpSpPr>
        <p:sp>
          <p:nvSpPr>
            <p:cNvPr id="44" name="Oval 6">
              <a:extLst>
                <a:ext uri="{FF2B5EF4-FFF2-40B4-BE49-F238E27FC236}">
                  <a16:creationId xmlns:a16="http://schemas.microsoft.com/office/drawing/2014/main" id="{560F715F-D827-884E-B028-580A616AE841}"/>
                </a:ext>
              </a:extLst>
            </p:cNvPr>
            <p:cNvSpPr/>
            <p:nvPr/>
          </p:nvSpPr>
          <p:spPr>
            <a:xfrm>
              <a:off x="5029200" y="1874238"/>
              <a:ext cx="2133600" cy="2133600"/>
            </a:xfrm>
            <a:prstGeom prst="ellipse">
              <a:avLst/>
            </a:prstGeom>
            <a:noFill/>
            <a:ln w="1270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endParaRPr>
            </a:p>
          </p:txBody>
        </p:sp>
        <p:sp>
          <p:nvSpPr>
            <p:cNvPr id="45" name="Arc 7">
              <a:extLst>
                <a:ext uri="{FF2B5EF4-FFF2-40B4-BE49-F238E27FC236}">
                  <a16:creationId xmlns:a16="http://schemas.microsoft.com/office/drawing/2014/main" id="{BA3F3B03-19D6-2648-9EE8-C3AF0EF1FD07}"/>
                </a:ext>
              </a:extLst>
            </p:cNvPr>
            <p:cNvSpPr/>
            <p:nvPr/>
          </p:nvSpPr>
          <p:spPr>
            <a:xfrm>
              <a:off x="5029200" y="1874238"/>
              <a:ext cx="2133600" cy="2133600"/>
            </a:xfrm>
            <a:prstGeom prst="arc">
              <a:avLst>
                <a:gd name="adj1" fmla="val 19348155"/>
                <a:gd name="adj2" fmla="val 8179524"/>
              </a:avLst>
            </a:prstGeom>
            <a:ln w="127000" cap="rnd">
              <a:gradFill>
                <a:gsLst>
                  <a:gs pos="0">
                    <a:srgbClr val="54D0CA"/>
                  </a:gs>
                  <a:gs pos="100000">
                    <a:srgbClr val="2A9995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endParaRPr>
            </a:p>
          </p:txBody>
        </p:sp>
      </p:grpSp>
      <p:grpSp>
        <p:nvGrpSpPr>
          <p:cNvPr id="50" name="组合 20">
            <a:extLst>
              <a:ext uri="{FF2B5EF4-FFF2-40B4-BE49-F238E27FC236}">
                <a16:creationId xmlns:a16="http://schemas.microsoft.com/office/drawing/2014/main" id="{DDA73785-0158-E940-8ED3-A24A436B4BDE}"/>
              </a:ext>
            </a:extLst>
          </p:cNvPr>
          <p:cNvGrpSpPr/>
          <p:nvPr/>
        </p:nvGrpSpPr>
        <p:grpSpPr>
          <a:xfrm>
            <a:off x="8305800" y="1634395"/>
            <a:ext cx="2133600" cy="2133600"/>
            <a:chOff x="8305800" y="1874238"/>
            <a:chExt cx="2133600" cy="2133600"/>
          </a:xfrm>
        </p:grpSpPr>
        <p:sp>
          <p:nvSpPr>
            <p:cNvPr id="51" name="Oval 8">
              <a:extLst>
                <a:ext uri="{FF2B5EF4-FFF2-40B4-BE49-F238E27FC236}">
                  <a16:creationId xmlns:a16="http://schemas.microsoft.com/office/drawing/2014/main" id="{0D6446F7-CFCF-CD4D-B682-2161CC0BEDE1}"/>
                </a:ext>
              </a:extLst>
            </p:cNvPr>
            <p:cNvSpPr/>
            <p:nvPr/>
          </p:nvSpPr>
          <p:spPr>
            <a:xfrm>
              <a:off x="8305800" y="1874238"/>
              <a:ext cx="2133600" cy="2133600"/>
            </a:xfrm>
            <a:prstGeom prst="ellipse">
              <a:avLst/>
            </a:prstGeom>
            <a:noFill/>
            <a:ln w="1270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endParaRPr>
            </a:p>
          </p:txBody>
        </p:sp>
        <p:sp>
          <p:nvSpPr>
            <p:cNvPr id="52" name="Arc 9">
              <a:extLst>
                <a:ext uri="{FF2B5EF4-FFF2-40B4-BE49-F238E27FC236}">
                  <a16:creationId xmlns:a16="http://schemas.microsoft.com/office/drawing/2014/main" id="{C82651CA-78DA-8447-BFEF-B5D0622A79F4}"/>
                </a:ext>
              </a:extLst>
            </p:cNvPr>
            <p:cNvSpPr/>
            <p:nvPr/>
          </p:nvSpPr>
          <p:spPr>
            <a:xfrm>
              <a:off x="8305800" y="1874238"/>
              <a:ext cx="2133600" cy="2133600"/>
            </a:xfrm>
            <a:prstGeom prst="arc">
              <a:avLst>
                <a:gd name="adj1" fmla="val 16200000"/>
                <a:gd name="adj2" fmla="val 898106"/>
              </a:avLst>
            </a:prstGeom>
            <a:ln w="127000" cap="rnd">
              <a:gradFill>
                <a:gsLst>
                  <a:gs pos="0">
                    <a:srgbClr val="54D0CA"/>
                  </a:gs>
                  <a:gs pos="100000">
                    <a:srgbClr val="2A9995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endParaRPr>
            </a:p>
          </p:txBody>
        </p:sp>
      </p:grpSp>
      <p:grpSp>
        <p:nvGrpSpPr>
          <p:cNvPr id="55" name="组合 15">
            <a:extLst>
              <a:ext uri="{FF2B5EF4-FFF2-40B4-BE49-F238E27FC236}">
                <a16:creationId xmlns:a16="http://schemas.microsoft.com/office/drawing/2014/main" id="{65855154-39A1-6C46-8DA4-F80B207C7DED}"/>
              </a:ext>
            </a:extLst>
          </p:cNvPr>
          <p:cNvGrpSpPr/>
          <p:nvPr/>
        </p:nvGrpSpPr>
        <p:grpSpPr>
          <a:xfrm>
            <a:off x="1752600" y="1634395"/>
            <a:ext cx="2133600" cy="2133600"/>
            <a:chOff x="1752600" y="1874238"/>
            <a:chExt cx="2133600" cy="2133600"/>
          </a:xfrm>
        </p:grpSpPr>
        <p:sp>
          <p:nvSpPr>
            <p:cNvPr id="56" name="Oval 4">
              <a:extLst>
                <a:ext uri="{FF2B5EF4-FFF2-40B4-BE49-F238E27FC236}">
                  <a16:creationId xmlns:a16="http://schemas.microsoft.com/office/drawing/2014/main" id="{351DEACE-EF38-FB4C-9C0E-BAA68591199B}"/>
                </a:ext>
              </a:extLst>
            </p:cNvPr>
            <p:cNvSpPr/>
            <p:nvPr/>
          </p:nvSpPr>
          <p:spPr>
            <a:xfrm>
              <a:off x="1752600" y="1874238"/>
              <a:ext cx="2133600" cy="2133600"/>
            </a:xfrm>
            <a:prstGeom prst="ellipse">
              <a:avLst/>
            </a:prstGeom>
            <a:noFill/>
            <a:ln w="1270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endParaRPr>
            </a:p>
          </p:txBody>
        </p:sp>
        <p:sp>
          <p:nvSpPr>
            <p:cNvPr id="57" name="Arc 5">
              <a:extLst>
                <a:ext uri="{FF2B5EF4-FFF2-40B4-BE49-F238E27FC236}">
                  <a16:creationId xmlns:a16="http://schemas.microsoft.com/office/drawing/2014/main" id="{4453324A-B500-F147-A27C-BDAFFBADBDD3}"/>
                </a:ext>
              </a:extLst>
            </p:cNvPr>
            <p:cNvSpPr/>
            <p:nvPr/>
          </p:nvSpPr>
          <p:spPr>
            <a:xfrm>
              <a:off x="1752600" y="1874238"/>
              <a:ext cx="2133600" cy="2133600"/>
            </a:xfrm>
            <a:prstGeom prst="arc">
              <a:avLst>
                <a:gd name="adj1" fmla="val 10529000"/>
                <a:gd name="adj2" fmla="val 15122297"/>
              </a:avLst>
            </a:prstGeom>
            <a:ln w="127000" cap="rnd">
              <a:gradFill>
                <a:gsLst>
                  <a:gs pos="0">
                    <a:srgbClr val="54D0CA"/>
                  </a:gs>
                  <a:gs pos="100000">
                    <a:srgbClr val="2A9995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endParaRPr>
            </a:p>
          </p:txBody>
        </p:sp>
      </p:grpSp>
      <p:sp>
        <p:nvSpPr>
          <p:cNvPr id="61" name="TextBox 28">
            <a:extLst>
              <a:ext uri="{FF2B5EF4-FFF2-40B4-BE49-F238E27FC236}">
                <a16:creationId xmlns:a16="http://schemas.microsoft.com/office/drawing/2014/main" id="{D1B272E6-A8FB-2B4D-A619-77A70AEB6904}"/>
              </a:ext>
            </a:extLst>
          </p:cNvPr>
          <p:cNvSpPr txBox="1"/>
          <p:nvPr/>
        </p:nvSpPr>
        <p:spPr>
          <a:xfrm>
            <a:off x="8501529" y="4256556"/>
            <a:ext cx="174214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>
              <a:buClr>
                <a:schemeClr val="tx1">
                  <a:lumMod val="85000"/>
                  <a:lumOff val="15000"/>
                </a:schemeClr>
              </a:buClr>
              <a:buSzPct val="105000"/>
            </a:pPr>
            <a:r>
              <a:rPr lang="en-US" altLang="zh-CN" b="1" dirty="0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rPr>
              <a:t>Mark Mikhail</a:t>
            </a:r>
            <a:endParaRPr lang="zh-CN" altLang="en-US" b="1" dirty="0">
              <a:solidFill>
                <a:schemeClr val="bg1"/>
              </a:solidFill>
              <a:latin typeface="Avenir Black" panose="020B0803020203020204" pitchFamily="34" charset="-78"/>
              <a:cs typeface="Avenir Black" panose="020B0803020203020204" pitchFamily="34" charset="-78"/>
            </a:endParaRPr>
          </a:p>
        </p:txBody>
      </p:sp>
      <p:sp>
        <p:nvSpPr>
          <p:cNvPr id="74" name="Rectangle 3">
            <a:extLst>
              <a:ext uri="{FF2B5EF4-FFF2-40B4-BE49-F238E27FC236}">
                <a16:creationId xmlns:a16="http://schemas.microsoft.com/office/drawing/2014/main" id="{2E5F06B0-4E0E-4E49-81AA-13497322BE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48329" y="4821473"/>
            <a:ext cx="1742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defRPr sz="10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defRPr>
            </a:lvl1pPr>
          </a:lstStyle>
          <a:p>
            <a:pPr algn="ctr"/>
            <a:r>
              <a:rPr lang="en-US" altLang="zh-CN" sz="1100" b="1" dirty="0">
                <a:latin typeface="Avenir Black" panose="020B0803020203020204" pitchFamily="34" charset="-78"/>
                <a:cs typeface="Avenir Black" panose="020B0803020203020204" pitchFamily="34" charset="-78"/>
              </a:rPr>
              <a:t>ACK Graduate</a:t>
            </a:r>
            <a:endParaRPr lang="en-US" altLang="ko-KR" sz="1100" b="1" dirty="0">
              <a:latin typeface="Avenir Black" panose="020B0803020203020204" pitchFamily="34" charset="-78"/>
              <a:cs typeface="Avenir Black" panose="020B0803020203020204" pitchFamily="34" charset="-78"/>
            </a:endParaRPr>
          </a:p>
        </p:txBody>
      </p:sp>
      <p:sp>
        <p:nvSpPr>
          <p:cNvPr id="75" name="Rectangle 3">
            <a:extLst>
              <a:ext uri="{FF2B5EF4-FFF2-40B4-BE49-F238E27FC236}">
                <a16:creationId xmlns:a16="http://schemas.microsoft.com/office/drawing/2014/main" id="{F13C8876-32E2-FA47-8492-67D8810702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24929" y="4821473"/>
            <a:ext cx="1742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defRPr sz="10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defRPr>
            </a:lvl1pPr>
          </a:lstStyle>
          <a:p>
            <a:pPr algn="ctr"/>
            <a:r>
              <a:rPr lang="en-US" altLang="zh-CN" sz="1100" b="1" dirty="0">
                <a:latin typeface="Avenir Black" panose="020B0803020203020204" pitchFamily="34" charset="-78"/>
                <a:cs typeface="Avenir Black" panose="020B0803020203020204" pitchFamily="34" charset="-78"/>
              </a:rPr>
              <a:t>ACK Graduate</a:t>
            </a:r>
            <a:endParaRPr lang="en-US" altLang="ko-KR" sz="1100" b="1" dirty="0">
              <a:latin typeface="Avenir Black" panose="020B0803020203020204" pitchFamily="34" charset="-78"/>
              <a:cs typeface="Avenir Black" panose="020B0803020203020204" pitchFamily="34" charset="-78"/>
            </a:endParaRPr>
          </a:p>
        </p:txBody>
      </p:sp>
      <p:sp>
        <p:nvSpPr>
          <p:cNvPr id="76" name="Rectangle 3">
            <a:extLst>
              <a:ext uri="{FF2B5EF4-FFF2-40B4-BE49-F238E27FC236}">
                <a16:creationId xmlns:a16="http://schemas.microsoft.com/office/drawing/2014/main" id="{E0DE339D-5EAE-F743-AA86-F4F005F01D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05801" y="4823397"/>
            <a:ext cx="21335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defRPr sz="10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defRPr>
            </a:lvl1pPr>
          </a:lstStyle>
          <a:p>
            <a:pPr algn="ctr"/>
            <a:r>
              <a:rPr lang="en-US" altLang="zh-CN" sz="1100" b="1" dirty="0">
                <a:latin typeface="Avenir Black" panose="020B0803020203020204" pitchFamily="34" charset="-78"/>
                <a:cs typeface="Avenir Black" panose="020B0803020203020204" pitchFamily="34" charset="-78"/>
              </a:rPr>
              <a:t>University of Bath Graduate</a:t>
            </a:r>
            <a:endParaRPr lang="en-US" altLang="ko-KR" sz="1100" b="1" dirty="0">
              <a:latin typeface="Avenir Black" panose="020B0803020203020204" pitchFamily="34" charset="-78"/>
              <a:cs typeface="Avenir Black" panose="020B0803020203020204" pitchFamily="34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D1EA55-3E72-8A4E-93D3-042004A562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EE68C56-851D-0E49-A58C-F30516365F79}" type="slidenum">
              <a:rPr lang="en-US" smtClean="0">
                <a:latin typeface="Avenir Black" panose="020B0803020203020204" pitchFamily="34" charset="-78"/>
                <a:cs typeface="Avenir Black" panose="020B0803020203020204" pitchFamily="34" charset="-78"/>
              </a:rPr>
              <a:pPr/>
              <a:t>2</a:t>
            </a:fld>
            <a:endParaRPr lang="en-US" dirty="0">
              <a:latin typeface="Avenir Black" panose="020B0803020203020204" pitchFamily="34" charset="-78"/>
              <a:cs typeface="Avenir Black" panose="020B0803020203020204" pitchFamily="34" charset="-78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1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000"/>
                            </p:stCondLst>
                            <p:childTnLst>
                              <p:par>
                                <p:cTn id="6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500"/>
                            </p:stCondLst>
                            <p:childTnLst>
                              <p:par>
                                <p:cTn id="6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000"/>
                            </p:stCondLst>
                            <p:childTnLst>
                              <p:par>
                                <p:cTn id="6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  <p:bldP spid="34" grpId="0" animBg="1"/>
      <p:bldP spid="35" grpId="0"/>
      <p:bldP spid="36" grpId="0"/>
      <p:bldP spid="37" grpId="0" animBg="1"/>
      <p:bldP spid="38" grpId="0"/>
      <p:bldP spid="39" grpId="0"/>
      <p:bldP spid="40" grpId="0" animBg="1"/>
      <p:bldP spid="41" grpId="0"/>
      <p:bldP spid="61" grpId="0"/>
      <p:bldP spid="74" grpId="0"/>
      <p:bldP spid="75" grpId="0"/>
      <p:bldP spid="7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4">
            <a:extLst>
              <a:ext uri="{FF2B5EF4-FFF2-40B4-BE49-F238E27FC236}">
                <a16:creationId xmlns:a16="http://schemas.microsoft.com/office/drawing/2014/main" id="{B119A78A-A9FB-9A44-AF59-64B56D465B0B}"/>
              </a:ext>
            </a:extLst>
          </p:cNvPr>
          <p:cNvGrpSpPr/>
          <p:nvPr/>
        </p:nvGrpSpPr>
        <p:grpSpPr>
          <a:xfrm>
            <a:off x="4594860" y="5961201"/>
            <a:ext cx="7582535" cy="5715"/>
            <a:chOff x="7235" y="2680"/>
            <a:chExt cx="11941" cy="9"/>
          </a:xfrm>
        </p:grpSpPr>
        <p:cxnSp>
          <p:nvCxnSpPr>
            <p:cNvPr id="24" name="直接连接符 41">
              <a:extLst>
                <a:ext uri="{FF2B5EF4-FFF2-40B4-BE49-F238E27FC236}">
                  <a16:creationId xmlns:a16="http://schemas.microsoft.com/office/drawing/2014/main" id="{1DF035D6-713F-8449-B330-51FC92269E9B}"/>
                </a:ext>
              </a:extLst>
            </p:cNvPr>
            <p:cNvCxnSpPr/>
            <p:nvPr/>
          </p:nvCxnSpPr>
          <p:spPr>
            <a:xfrm>
              <a:off x="7235" y="2680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43">
              <a:extLst>
                <a:ext uri="{FF2B5EF4-FFF2-40B4-BE49-F238E27FC236}">
                  <a16:creationId xmlns:a16="http://schemas.microsoft.com/office/drawing/2014/main" id="{56DDAD48-40D1-DF49-8896-C0B23D306F7E}"/>
                </a:ext>
              </a:extLst>
            </p:cNvPr>
            <p:cNvCxnSpPr/>
            <p:nvPr/>
          </p:nvCxnSpPr>
          <p:spPr>
            <a:xfrm>
              <a:off x="14261" y="2680"/>
              <a:ext cx="491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5">
            <a:extLst>
              <a:ext uri="{FF2B5EF4-FFF2-40B4-BE49-F238E27FC236}">
                <a16:creationId xmlns:a16="http://schemas.microsoft.com/office/drawing/2014/main" id="{41AFCB9C-C0A2-6446-A1CB-93505A011AA8}"/>
              </a:ext>
            </a:extLst>
          </p:cNvPr>
          <p:cNvGrpSpPr/>
          <p:nvPr/>
        </p:nvGrpSpPr>
        <p:grpSpPr>
          <a:xfrm>
            <a:off x="-133095" y="1331939"/>
            <a:ext cx="8279765" cy="5715"/>
            <a:chOff x="0" y="7413"/>
            <a:chExt cx="13039" cy="9"/>
          </a:xfrm>
        </p:grpSpPr>
        <p:cxnSp>
          <p:nvCxnSpPr>
            <p:cNvPr id="17" name="直接连接符 45">
              <a:extLst>
                <a:ext uri="{FF2B5EF4-FFF2-40B4-BE49-F238E27FC236}">
                  <a16:creationId xmlns:a16="http://schemas.microsoft.com/office/drawing/2014/main" id="{24A37816-17A2-144A-8F19-B5EC8ECF1392}"/>
                </a:ext>
              </a:extLst>
            </p:cNvPr>
            <p:cNvCxnSpPr/>
            <p:nvPr/>
          </p:nvCxnSpPr>
          <p:spPr>
            <a:xfrm>
              <a:off x="0" y="7413"/>
              <a:ext cx="628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">
              <a:extLst>
                <a:ext uri="{FF2B5EF4-FFF2-40B4-BE49-F238E27FC236}">
                  <a16:creationId xmlns:a16="http://schemas.microsoft.com/office/drawing/2014/main" id="{649C12CD-D97F-1444-B372-C343F3B54B7E}"/>
                </a:ext>
              </a:extLst>
            </p:cNvPr>
            <p:cNvCxnSpPr/>
            <p:nvPr/>
          </p:nvCxnSpPr>
          <p:spPr>
            <a:xfrm>
              <a:off x="5488" y="741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 descr="A picture containing basketball, athletic game, sport, dark&#10;&#10;Description automatically generated">
            <a:extLst>
              <a:ext uri="{FF2B5EF4-FFF2-40B4-BE49-F238E27FC236}">
                <a16:creationId xmlns:a16="http://schemas.microsoft.com/office/drawing/2014/main" id="{CA623678-34FB-484D-B420-E287B140DA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70" y="2706980"/>
            <a:ext cx="3043422" cy="4151020"/>
          </a:xfrm>
          <a:prstGeom prst="rect">
            <a:avLst/>
          </a:prstGeom>
        </p:spPr>
      </p:pic>
      <p:sp>
        <p:nvSpPr>
          <p:cNvPr id="29" name="文本框 3">
            <a:extLst>
              <a:ext uri="{FF2B5EF4-FFF2-40B4-BE49-F238E27FC236}">
                <a16:creationId xmlns:a16="http://schemas.microsoft.com/office/drawing/2014/main" id="{5A827057-F730-8749-AAA4-B21986A9611C}"/>
              </a:ext>
            </a:extLst>
          </p:cNvPr>
          <p:cNvSpPr txBox="1"/>
          <p:nvPr/>
        </p:nvSpPr>
        <p:spPr>
          <a:xfrm>
            <a:off x="1339923" y="428990"/>
            <a:ext cx="9512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600" b="1" dirty="0">
                <a:solidFill>
                  <a:srgbClr val="10FBFE"/>
                </a:solidFill>
                <a:latin typeface="Avenir Black" panose="020B0803020203020204" pitchFamily="34" charset="-78"/>
                <a:ea typeface="微软雅黑" panose="020B0503020204020204" charset="-122"/>
                <a:cs typeface="Avenir Black" panose="020B0803020203020204" pitchFamily="34" charset="-78"/>
              </a:rPr>
              <a:t>Health and Safety Using Computer Vision</a:t>
            </a:r>
            <a:endParaRPr lang="zh-CN" altLang="en-US" sz="3600" b="1" dirty="0">
              <a:solidFill>
                <a:srgbClr val="10FBFE"/>
              </a:solidFill>
              <a:latin typeface="Avenir Black" panose="020B0803020203020204" pitchFamily="34" charset="-78"/>
              <a:ea typeface="微软雅黑" panose="020B0503020204020204" charset="-122"/>
              <a:cs typeface="Avenir Black" panose="020B0803020203020204" pitchFamily="34" charset="-7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A70B06-330D-7444-9BB8-967A41344BFE}"/>
              </a:ext>
            </a:extLst>
          </p:cNvPr>
          <p:cNvSpPr txBox="1"/>
          <p:nvPr/>
        </p:nvSpPr>
        <p:spPr>
          <a:xfrm>
            <a:off x="3484380" y="1646747"/>
            <a:ext cx="8153400" cy="4170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80000"/>
              </a:lnSpc>
              <a:spcAft>
                <a:spcPts val="4200"/>
              </a:spcAft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rPr>
              <a:t>The challenge is to develop a video analytics application based on video provided by organizing committee.</a:t>
            </a:r>
          </a:p>
          <a:p>
            <a:pPr marL="342900" indent="-342900">
              <a:lnSpc>
                <a:spcPct val="80000"/>
              </a:lnSpc>
              <a:spcAft>
                <a:spcPts val="4200"/>
              </a:spcAft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rPr>
              <a:t>Computer Vision is a technology that implements AI models to analyze images or video feeds in order to infer useful info from the video.</a:t>
            </a:r>
            <a:endParaRPr lang="en-US" sz="1600" b="1" dirty="0">
              <a:latin typeface="Avenir Black" panose="020B0803020203020204" pitchFamily="34" charset="-78"/>
              <a:cs typeface="Avenir Black" panose="020B0803020203020204" pitchFamily="34" charset="-78"/>
            </a:endParaRPr>
          </a:p>
          <a:p>
            <a:pPr marL="342900" indent="-342900">
              <a:lnSpc>
                <a:spcPct val="80000"/>
              </a:lnSpc>
              <a:spcAft>
                <a:spcPts val="4200"/>
              </a:spcAft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rPr>
              <a:t>Our solution implemented Computer Vision in maintaining health and safety in the workplace by monitoring people and vehicles and extended to monitor H&amp;S equipment in the field.</a:t>
            </a:r>
            <a:endParaRPr lang="en-US" sz="1600" b="1" dirty="0">
              <a:latin typeface="Avenir Black" panose="020B0803020203020204" pitchFamily="34" charset="-78"/>
              <a:cs typeface="Avenir Black" panose="020B0803020203020204" pitchFamily="34" charset="-78"/>
            </a:endParaRPr>
          </a:p>
          <a:p>
            <a:pPr marL="342900" indent="-342900">
              <a:lnSpc>
                <a:spcPct val="80000"/>
              </a:lnSpc>
              <a:spcAft>
                <a:spcPts val="4200"/>
              </a:spcAft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rPr>
              <a:t>This solution was packaged into modules and deployed on an Azure Edge IoT Device.</a:t>
            </a:r>
            <a:endParaRPr lang="en-US" sz="1600" b="1" dirty="0">
              <a:latin typeface="Avenir Black" panose="020B0803020203020204" pitchFamily="34" charset="-78"/>
              <a:cs typeface="Avenir Black" panose="020B0803020203020204" pitchFamily="34" charset="-78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112CD6-1309-3A43-80CE-3E2B0F4DB7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EE68C56-851D-0E49-A58C-F30516365F79}" type="slidenum">
              <a:rPr lang="en-US" smtClean="0">
                <a:latin typeface="Avenir Black" panose="020B0803020203020204" pitchFamily="34" charset="-78"/>
                <a:cs typeface="Avenir Black" panose="020B0803020203020204" pitchFamily="34" charset="-78"/>
              </a:rPr>
              <a:pPr/>
              <a:t>3</a:t>
            </a:fld>
            <a:endParaRPr lang="en-US" dirty="0">
              <a:latin typeface="Avenir Black" panose="020B0803020203020204" pitchFamily="34" charset="-78"/>
              <a:cs typeface="Avenir Black" panose="020B0803020203020204" pitchFamily="34" charset="-78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15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3011EAF-D595-1C42-A893-67EFB7DB71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EE68C56-851D-0E49-A58C-F30516365F79}" type="slidenum">
              <a:rPr lang="en-US" smtClean="0">
                <a:latin typeface="Avenir Black" panose="020B0803020203020204" pitchFamily="34" charset="-78"/>
                <a:cs typeface="Avenir Black" panose="020B0803020203020204" pitchFamily="34" charset="-78"/>
              </a:rPr>
              <a:pPr/>
              <a:t>4</a:t>
            </a:fld>
            <a:endParaRPr lang="en-US" dirty="0">
              <a:latin typeface="Avenir Black" panose="020B0803020203020204" pitchFamily="34" charset="-78"/>
              <a:cs typeface="Avenir Black" panose="020B0803020203020204" pitchFamily="34" charset="-78"/>
            </a:endParaRPr>
          </a:p>
        </p:txBody>
      </p:sp>
      <p:pic>
        <p:nvPicPr>
          <p:cNvPr id="3" name="图片 36">
            <a:extLst>
              <a:ext uri="{FF2B5EF4-FFF2-40B4-BE49-F238E27FC236}">
                <a16:creationId xmlns:a16="http://schemas.microsoft.com/office/drawing/2014/main" id="{6CEE5B02-7F9A-D348-9F7D-4B880CB423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96720" y="-24241"/>
            <a:ext cx="6998560" cy="132781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83790B5-5C43-2F4F-A0EB-6720C3D712CB}"/>
              </a:ext>
            </a:extLst>
          </p:cNvPr>
          <p:cNvSpPr txBox="1"/>
          <p:nvPr/>
        </p:nvSpPr>
        <p:spPr>
          <a:xfrm>
            <a:off x="1339923" y="174627"/>
            <a:ext cx="9512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10FBFE"/>
                </a:solidFill>
                <a:latin typeface="Avenir Black" panose="020B0803020203020204" pitchFamily="34" charset="-78"/>
                <a:ea typeface="微软雅黑" panose="020B0503020204020204" charset="-122"/>
                <a:cs typeface="Avenir Black" panose="020B0803020203020204" pitchFamily="34" charset="-78"/>
              </a:rPr>
              <a:t>Project Timeline </a:t>
            </a:r>
            <a:endParaRPr lang="zh-CN" altLang="en-US" sz="3600" b="1" dirty="0">
              <a:solidFill>
                <a:srgbClr val="10FBFE"/>
              </a:solidFill>
              <a:latin typeface="Avenir Black" panose="020B0803020203020204" pitchFamily="34" charset="-78"/>
              <a:ea typeface="微软雅黑" panose="020B0503020204020204" charset="-122"/>
              <a:cs typeface="Avenir Black" panose="020B0803020203020204" pitchFamily="34" charset="-78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1198B6B-EABC-254E-BABC-495E7DA58B14}"/>
              </a:ext>
            </a:extLst>
          </p:cNvPr>
          <p:cNvGrpSpPr/>
          <p:nvPr/>
        </p:nvGrpSpPr>
        <p:grpSpPr>
          <a:xfrm>
            <a:off x="141487" y="1831580"/>
            <a:ext cx="11909025" cy="4059696"/>
            <a:chOff x="282975" y="1831580"/>
            <a:chExt cx="11909025" cy="4059696"/>
          </a:xfrm>
        </p:grpSpPr>
        <p:sp>
          <p:nvSpPr>
            <p:cNvPr id="6" name="Rectangle 30">
              <a:extLst>
                <a:ext uri="{FF2B5EF4-FFF2-40B4-BE49-F238E27FC236}">
                  <a16:creationId xmlns:a16="http://schemas.microsoft.com/office/drawing/2014/main" id="{3EF95E0C-7A65-3F48-B4D6-27223CC720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64473" y="4786842"/>
              <a:ext cx="2427527" cy="646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altLang="en-US" b="1" dirty="0">
                  <a:solidFill>
                    <a:schemeClr val="bg1"/>
                  </a:solidFill>
                  <a:latin typeface="Avenir Black" panose="020B0803020203020204" pitchFamily="34" charset="-78"/>
                  <a:ea typeface="微软雅黑" panose="020B0503020204020204" pitchFamily="34" charset="-122"/>
                  <a:cs typeface="Avenir Black" panose="020B0803020203020204" pitchFamily="34" charset="-78"/>
                </a:rPr>
                <a:t>Data Visualization</a:t>
              </a:r>
            </a:p>
            <a:p>
              <a:pPr algn="ctr" eaLnBrk="1" hangingPunct="1"/>
              <a:r>
                <a:rPr lang="en-US" altLang="en-US" b="1" dirty="0">
                  <a:solidFill>
                    <a:schemeClr val="bg1"/>
                  </a:solidFill>
                  <a:latin typeface="Avenir Black" panose="020B0803020203020204" pitchFamily="34" charset="-78"/>
                  <a:ea typeface="微软雅黑" panose="020B0503020204020204" pitchFamily="34" charset="-122"/>
                  <a:cs typeface="Avenir Black" panose="020B0803020203020204" pitchFamily="34" charset="-78"/>
                </a:rPr>
                <a:t> </a:t>
              </a:r>
              <a:endParaRPr lang="id-ID" altLang="en-US" sz="2000" b="1" dirty="0">
                <a:solidFill>
                  <a:srgbClr val="6AE7FF"/>
                </a:solidFill>
                <a:latin typeface="Avenir Black" panose="020B0803020203020204" pitchFamily="34" charset="-78"/>
                <a:ea typeface="微软雅黑" panose="020B0503020204020204" pitchFamily="34" charset="-122"/>
                <a:cs typeface="Avenir Black" panose="020B0803020203020204" pitchFamily="34" charset="-78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B197BB3-6FD9-F240-9312-C807E2318193}"/>
                </a:ext>
              </a:extLst>
            </p:cNvPr>
            <p:cNvGrpSpPr/>
            <p:nvPr/>
          </p:nvGrpSpPr>
          <p:grpSpPr>
            <a:xfrm>
              <a:off x="282975" y="1831580"/>
              <a:ext cx="11195670" cy="4059696"/>
              <a:chOff x="282975" y="1831580"/>
              <a:chExt cx="11195670" cy="4059696"/>
            </a:xfrm>
          </p:grpSpPr>
          <p:cxnSp>
            <p:nvCxnSpPr>
              <p:cNvPr id="8" name="Straight Connector 2">
                <a:extLst>
                  <a:ext uri="{FF2B5EF4-FFF2-40B4-BE49-F238E27FC236}">
                    <a16:creationId xmlns:a16="http://schemas.microsoft.com/office/drawing/2014/main" id="{987F6D26-9075-D64D-88B1-C7530648B9A1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575362" y="5837301"/>
                <a:ext cx="1476375" cy="0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</p:spPr>
          </p:cxnSp>
          <p:cxnSp>
            <p:nvCxnSpPr>
              <p:cNvPr id="9" name="Straight Connector 3">
                <a:extLst>
                  <a:ext uri="{FF2B5EF4-FFF2-40B4-BE49-F238E27FC236}">
                    <a16:creationId xmlns:a16="http://schemas.microsoft.com/office/drawing/2014/main" id="{7656AF4C-1536-EC43-9061-BD88D32C3EE4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3139050" y="5837301"/>
                <a:ext cx="1476375" cy="0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</p:spPr>
          </p:cxnSp>
          <p:cxnSp>
            <p:nvCxnSpPr>
              <p:cNvPr id="10" name="Straight Connector 4">
                <a:extLst>
                  <a:ext uri="{FF2B5EF4-FFF2-40B4-BE49-F238E27FC236}">
                    <a16:creationId xmlns:a16="http://schemas.microsoft.com/office/drawing/2014/main" id="{79AF0616-8245-6049-BE4B-7E9C4D9E5DA8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4718612" y="5837301"/>
                <a:ext cx="1474788" cy="0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</p:spPr>
          </p:cxnSp>
          <p:cxnSp>
            <p:nvCxnSpPr>
              <p:cNvPr id="11" name="Straight Connector 5">
                <a:extLst>
                  <a:ext uri="{FF2B5EF4-FFF2-40B4-BE49-F238E27FC236}">
                    <a16:creationId xmlns:a16="http://schemas.microsoft.com/office/drawing/2014/main" id="{54C0370D-3882-C748-BD17-1D95F315A38E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6282300" y="5837301"/>
                <a:ext cx="1476375" cy="0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</p:spPr>
          </p:cxnSp>
          <p:cxnSp>
            <p:nvCxnSpPr>
              <p:cNvPr id="12" name="Straight Connector 6">
                <a:extLst>
                  <a:ext uri="{FF2B5EF4-FFF2-40B4-BE49-F238E27FC236}">
                    <a16:creationId xmlns:a16="http://schemas.microsoft.com/office/drawing/2014/main" id="{8B50425C-7927-5446-AD27-8147C473C61E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rot="10800000">
                <a:off x="9416451" y="5837301"/>
                <a:ext cx="1580497" cy="0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</p:spPr>
          </p:cxnSp>
          <p:cxnSp>
            <p:nvCxnSpPr>
              <p:cNvPr id="13" name="Straight Connector 7">
                <a:extLst>
                  <a:ext uri="{FF2B5EF4-FFF2-40B4-BE49-F238E27FC236}">
                    <a16:creationId xmlns:a16="http://schemas.microsoft.com/office/drawing/2014/main" id="{CA7D222C-787B-FA42-AD37-C985A2EEF6F6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rot="10800000">
                <a:off x="7860275" y="5837301"/>
                <a:ext cx="1476375" cy="0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</p:spPr>
          </p:cxnSp>
          <p:sp>
            <p:nvSpPr>
              <p:cNvPr id="15" name="Oval 17">
                <a:extLst>
                  <a:ext uri="{FF2B5EF4-FFF2-40B4-BE49-F238E27FC236}">
                    <a16:creationId xmlns:a16="http://schemas.microsoft.com/office/drawing/2014/main" id="{06C6E9B7-DBEF-724C-8203-70A95DCA8D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8050" y="5783326"/>
                <a:ext cx="107950" cy="107950"/>
              </a:xfrm>
              <a:prstGeom prst="ellipse">
                <a:avLst/>
              </a:pr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endParaRPr lang="id-ID" altLang="en-US" dirty="0">
                  <a:solidFill>
                    <a:schemeClr val="bg1"/>
                  </a:solidFill>
                  <a:latin typeface="Avenir Black" panose="020B0803020203020204" pitchFamily="34" charset="-78"/>
                  <a:ea typeface="微软雅黑" panose="020B0503020204020204" pitchFamily="34" charset="-122"/>
                  <a:cs typeface="Avenir Black" panose="020B0803020203020204" pitchFamily="34" charset="-78"/>
                </a:endParaRPr>
              </a:p>
            </p:txBody>
          </p:sp>
          <p:sp>
            <p:nvSpPr>
              <p:cNvPr id="16" name="Oval 18">
                <a:extLst>
                  <a:ext uri="{FF2B5EF4-FFF2-40B4-BE49-F238E27FC236}">
                    <a16:creationId xmlns:a16="http://schemas.microsoft.com/office/drawing/2014/main" id="{C04950AE-81F1-1B4C-9C66-17CA809B9A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46975" y="5783326"/>
                <a:ext cx="107950" cy="107950"/>
              </a:xfrm>
              <a:prstGeom prst="ellipse">
                <a:avLst/>
              </a:pr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endParaRPr lang="id-ID" altLang="en-US" dirty="0">
                  <a:solidFill>
                    <a:schemeClr val="bg1"/>
                  </a:solidFill>
                  <a:latin typeface="Avenir Black" panose="020B0803020203020204" pitchFamily="34" charset="-78"/>
                  <a:ea typeface="微软雅黑" panose="020B0503020204020204" pitchFamily="34" charset="-122"/>
                  <a:cs typeface="Avenir Black" panose="020B0803020203020204" pitchFamily="34" charset="-78"/>
                </a:endParaRPr>
              </a:p>
            </p:txBody>
          </p:sp>
          <p:sp>
            <p:nvSpPr>
              <p:cNvPr id="17" name="Oval 19">
                <a:extLst>
                  <a:ext uri="{FF2B5EF4-FFF2-40B4-BE49-F238E27FC236}">
                    <a16:creationId xmlns:a16="http://schemas.microsoft.com/office/drawing/2014/main" id="{14622B17-E41D-C343-9D4E-7ED6FEDBD4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23362" y="5783326"/>
                <a:ext cx="107950" cy="107950"/>
              </a:xfrm>
              <a:prstGeom prst="ellipse">
                <a:avLst/>
              </a:pr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endParaRPr lang="id-ID" altLang="en-US" dirty="0">
                  <a:solidFill>
                    <a:schemeClr val="bg1"/>
                  </a:solidFill>
                  <a:latin typeface="Avenir Black" panose="020B0803020203020204" pitchFamily="34" charset="-78"/>
                  <a:ea typeface="微软雅黑" panose="020B0503020204020204" pitchFamily="34" charset="-122"/>
                  <a:cs typeface="Avenir Black" panose="020B0803020203020204" pitchFamily="34" charset="-78"/>
                </a:endParaRPr>
              </a:p>
            </p:txBody>
          </p:sp>
          <p:sp>
            <p:nvSpPr>
              <p:cNvPr id="18" name="Oval 20">
                <a:extLst>
                  <a:ext uri="{FF2B5EF4-FFF2-40B4-BE49-F238E27FC236}">
                    <a16:creationId xmlns:a16="http://schemas.microsoft.com/office/drawing/2014/main" id="{220527B4-E650-384F-A68E-1EA590530A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94987" y="5783326"/>
                <a:ext cx="107950" cy="107950"/>
              </a:xfrm>
              <a:prstGeom prst="ellipse">
                <a:avLst/>
              </a:pr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endParaRPr lang="id-ID" altLang="en-US" dirty="0">
                  <a:solidFill>
                    <a:schemeClr val="bg1"/>
                  </a:solidFill>
                  <a:latin typeface="Avenir Black" panose="020B0803020203020204" pitchFamily="34" charset="-78"/>
                  <a:ea typeface="微软雅黑" panose="020B0503020204020204" pitchFamily="34" charset="-122"/>
                  <a:cs typeface="Avenir Black" panose="020B0803020203020204" pitchFamily="34" charset="-78"/>
                </a:endParaRPr>
              </a:p>
            </p:txBody>
          </p:sp>
          <p:sp>
            <p:nvSpPr>
              <p:cNvPr id="19" name="Oval 21">
                <a:extLst>
                  <a:ext uri="{FF2B5EF4-FFF2-40B4-BE49-F238E27FC236}">
                    <a16:creationId xmlns:a16="http://schemas.microsoft.com/office/drawing/2014/main" id="{7C21D081-D23A-E743-9D02-764B4E2DF6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42800" y="5783326"/>
                <a:ext cx="107950" cy="107950"/>
              </a:xfrm>
              <a:prstGeom prst="ellipse">
                <a:avLst/>
              </a:pr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endParaRPr lang="id-ID" altLang="en-US" dirty="0">
                  <a:solidFill>
                    <a:schemeClr val="bg1"/>
                  </a:solidFill>
                  <a:latin typeface="Avenir Black" panose="020B0803020203020204" pitchFamily="34" charset="-78"/>
                  <a:ea typeface="微软雅黑" panose="020B0503020204020204" pitchFamily="34" charset="-122"/>
                  <a:cs typeface="Avenir Black" panose="020B0803020203020204" pitchFamily="34" charset="-78"/>
                </a:endParaRPr>
              </a:p>
            </p:txBody>
          </p:sp>
          <p:sp>
            <p:nvSpPr>
              <p:cNvPr id="20" name="Oval 22">
                <a:extLst>
                  <a:ext uri="{FF2B5EF4-FFF2-40B4-BE49-F238E27FC236}">
                    <a16:creationId xmlns:a16="http://schemas.microsoft.com/office/drawing/2014/main" id="{50CD016C-A46F-4848-8B4E-E5C07FB455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9331887" y="5783326"/>
                <a:ext cx="107950" cy="107950"/>
              </a:xfrm>
              <a:prstGeom prst="ellipse">
                <a:avLst/>
              </a:pr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endParaRPr lang="id-ID" altLang="en-US" dirty="0">
                  <a:solidFill>
                    <a:schemeClr val="bg1"/>
                  </a:solidFill>
                  <a:latin typeface="Avenir Black" panose="020B0803020203020204" pitchFamily="34" charset="-78"/>
                  <a:ea typeface="微软雅黑" panose="020B0503020204020204" pitchFamily="34" charset="-122"/>
                  <a:cs typeface="Avenir Black" panose="020B0803020203020204" pitchFamily="34" charset="-78"/>
                </a:endParaRPr>
              </a:p>
            </p:txBody>
          </p:sp>
          <p:cxnSp>
            <p:nvCxnSpPr>
              <p:cNvPr id="21" name="Straight Connector 23">
                <a:extLst>
                  <a:ext uri="{FF2B5EF4-FFF2-40B4-BE49-F238E27FC236}">
                    <a16:creationId xmlns:a16="http://schemas.microsoft.com/office/drawing/2014/main" id="{023190EB-EDE0-9249-83F3-91E32B5B04AF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1542025" y="5362638"/>
                <a:ext cx="0" cy="360363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  <a:prstDash val="sysDot"/>
                <a:round/>
                <a:headEnd/>
                <a:tailEnd/>
              </a:ln>
            </p:spPr>
          </p:cxnSp>
          <p:cxnSp>
            <p:nvCxnSpPr>
              <p:cNvPr id="22" name="Straight Connector 24">
                <a:extLst>
                  <a:ext uri="{FF2B5EF4-FFF2-40B4-BE49-F238E27FC236}">
                    <a16:creationId xmlns:a16="http://schemas.microsoft.com/office/drawing/2014/main" id="{AA32F252-27CD-924A-BE48-81E606D53F19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1542025" y="4119626"/>
                <a:ext cx="0" cy="395287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  <a:prstDash val="sysDot"/>
                <a:round/>
                <a:headEnd/>
                <a:tailEnd/>
              </a:ln>
            </p:spPr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DD521FAA-A8FB-2E44-A465-5BCE7B81FF4F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3112062" y="4076763"/>
                <a:ext cx="0" cy="1655763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  <a:prstDash val="sysDot"/>
                <a:round/>
                <a:headEnd/>
                <a:tailEnd/>
              </a:ln>
            </p:spPr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6D8099EA-127A-AE41-A759-A528EC2935DF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3100950" y="2824226"/>
                <a:ext cx="0" cy="395287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  <a:prstDash val="sysDot"/>
                <a:round/>
                <a:headEnd/>
                <a:tailEnd/>
              </a:ln>
            </p:spPr>
          </p:cxnSp>
          <p:cxnSp>
            <p:nvCxnSpPr>
              <p:cNvPr id="25" name="Straight Connector 45">
                <a:extLst>
                  <a:ext uri="{FF2B5EF4-FFF2-40B4-BE49-F238E27FC236}">
                    <a16:creationId xmlns:a16="http://schemas.microsoft.com/office/drawing/2014/main" id="{00390376-4D5D-F24C-B237-C432FB912FCE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4685275" y="5342001"/>
                <a:ext cx="0" cy="395287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  <a:prstDash val="sysDot"/>
                <a:round/>
                <a:headEnd/>
                <a:tailEnd/>
              </a:ln>
            </p:spPr>
          </p:cxnSp>
          <p:cxnSp>
            <p:nvCxnSpPr>
              <p:cNvPr id="26" name="Straight Connector 46">
                <a:extLst>
                  <a:ext uri="{FF2B5EF4-FFF2-40B4-BE49-F238E27FC236}">
                    <a16:creationId xmlns:a16="http://schemas.microsoft.com/office/drawing/2014/main" id="{D11C5E48-374E-634B-A424-C6C7605C043F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4685275" y="4157726"/>
                <a:ext cx="0" cy="32385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  <a:prstDash val="sysDot"/>
                <a:round/>
                <a:headEnd/>
                <a:tailEnd/>
              </a:ln>
            </p:spPr>
          </p:cxnSp>
          <p:cxnSp>
            <p:nvCxnSpPr>
              <p:cNvPr id="27" name="Straight Connector 49">
                <a:extLst>
                  <a:ext uri="{FF2B5EF4-FFF2-40B4-BE49-F238E27FC236}">
                    <a16:creationId xmlns:a16="http://schemas.microsoft.com/office/drawing/2014/main" id="{C202F974-4EC2-234F-A8C0-DAEC548B802C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6245787" y="4254563"/>
                <a:ext cx="0" cy="1476375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  <a:prstDash val="sysDot"/>
                <a:round/>
                <a:headEnd/>
                <a:tailEnd/>
              </a:ln>
            </p:spPr>
          </p:cxnSp>
          <p:cxnSp>
            <p:nvCxnSpPr>
              <p:cNvPr id="28" name="Straight Connector 50">
                <a:extLst>
                  <a:ext uri="{FF2B5EF4-FFF2-40B4-BE49-F238E27FC236}">
                    <a16:creationId xmlns:a16="http://schemas.microsoft.com/office/drawing/2014/main" id="{E196C620-61E5-1940-AA49-3CD25DA9B164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6245787" y="3000438"/>
                <a:ext cx="0" cy="396875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  <a:prstDash val="sysDot"/>
                <a:round/>
                <a:headEnd/>
                <a:tailEnd/>
              </a:ln>
            </p:spPr>
          </p:cxnSp>
          <p:cxnSp>
            <p:nvCxnSpPr>
              <p:cNvPr id="29" name="Straight Connector 61">
                <a:extLst>
                  <a:ext uri="{FF2B5EF4-FFF2-40B4-BE49-F238E27FC236}">
                    <a16:creationId xmlns:a16="http://schemas.microsoft.com/office/drawing/2014/main" id="{D3966867-8E3A-0147-A2A9-03AFA51D8FB0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7804712" y="5338826"/>
                <a:ext cx="0" cy="395287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  <a:prstDash val="sysDot"/>
                <a:round/>
                <a:headEnd/>
                <a:tailEnd/>
              </a:ln>
            </p:spPr>
          </p:cxnSp>
          <p:cxnSp>
            <p:nvCxnSpPr>
              <p:cNvPr id="30" name="Straight Connector 62">
                <a:extLst>
                  <a:ext uri="{FF2B5EF4-FFF2-40B4-BE49-F238E27FC236}">
                    <a16:creationId xmlns:a16="http://schemas.microsoft.com/office/drawing/2014/main" id="{7B7D19C9-9EE7-1D4C-842C-08C9D6A74D23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7804712" y="4094226"/>
                <a:ext cx="0" cy="396875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  <a:prstDash val="sysDot"/>
                <a:round/>
                <a:headEnd/>
                <a:tailEnd/>
              </a:ln>
            </p:spPr>
          </p:cxnSp>
          <p:cxnSp>
            <p:nvCxnSpPr>
              <p:cNvPr id="31" name="Straight Connector 65">
                <a:extLst>
                  <a:ext uri="{FF2B5EF4-FFF2-40B4-BE49-F238E27FC236}">
                    <a16:creationId xmlns:a16="http://schemas.microsoft.com/office/drawing/2014/main" id="{222A04DF-F6B5-E547-8742-569473A60D32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9384275" y="4062476"/>
                <a:ext cx="0" cy="1655762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  <a:prstDash val="sysDot"/>
                <a:round/>
                <a:headEnd/>
                <a:tailEnd/>
              </a:ln>
            </p:spPr>
          </p:cxnSp>
          <p:cxnSp>
            <p:nvCxnSpPr>
              <p:cNvPr id="32" name="Straight Connector 61">
                <a:extLst>
                  <a:ext uri="{FF2B5EF4-FFF2-40B4-BE49-F238E27FC236}">
                    <a16:creationId xmlns:a16="http://schemas.microsoft.com/office/drawing/2014/main" id="{E60F93A3-7AEA-E641-8F8E-0024A49DB7E8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10999599" y="5362638"/>
                <a:ext cx="0" cy="395287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  <a:prstDash val="sysDot"/>
                <a:round/>
                <a:headEnd/>
                <a:tailEnd/>
              </a:ln>
            </p:spPr>
          </p:cxnSp>
          <p:sp>
            <p:nvSpPr>
              <p:cNvPr id="33" name="Oval 22">
                <a:extLst>
                  <a:ext uri="{FF2B5EF4-FFF2-40B4-BE49-F238E27FC236}">
                    <a16:creationId xmlns:a16="http://schemas.microsoft.com/office/drawing/2014/main" id="{5BDE6DC1-37EA-4446-9FE4-FA228006F6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10945624" y="5783326"/>
                <a:ext cx="107950" cy="107950"/>
              </a:xfrm>
              <a:prstGeom prst="ellipse">
                <a:avLst/>
              </a:pr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endParaRPr lang="id-ID" altLang="en-US" dirty="0">
                  <a:solidFill>
                    <a:schemeClr val="bg1"/>
                  </a:solidFill>
                  <a:latin typeface="Avenir Black" panose="020B0803020203020204" pitchFamily="34" charset="-78"/>
                  <a:ea typeface="微软雅黑" panose="020B0503020204020204" pitchFamily="34" charset="-122"/>
                  <a:cs typeface="Avenir Black" panose="020B0803020203020204" pitchFamily="34" charset="-78"/>
                </a:endParaRPr>
              </a:p>
            </p:txBody>
          </p:sp>
          <p:sp>
            <p:nvSpPr>
              <p:cNvPr id="34" name="Rectangle 30">
                <a:extLst>
                  <a:ext uri="{FF2B5EF4-FFF2-40B4-BE49-F238E27FC236}">
                    <a16:creationId xmlns:a16="http://schemas.microsoft.com/office/drawing/2014/main" id="{7EF98846-6EFE-2443-A347-52B4EDF0D4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975" y="4636951"/>
                <a:ext cx="2427527" cy="9233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 eaLnBrk="1" hangingPunct="1"/>
                <a:r>
                  <a:rPr lang="en-US" altLang="en-US" b="1" dirty="0">
                    <a:solidFill>
                      <a:schemeClr val="bg1"/>
                    </a:solidFill>
                    <a:latin typeface="Avenir Black" panose="020B0803020203020204" pitchFamily="34" charset="-78"/>
                    <a:ea typeface="微软雅黑" panose="020B0503020204020204" pitchFamily="34" charset="-122"/>
                    <a:cs typeface="Avenir Black" panose="020B0803020203020204" pitchFamily="34" charset="-78"/>
                  </a:rPr>
                  <a:t>Azure IoT Device</a:t>
                </a:r>
              </a:p>
              <a:p>
                <a:pPr algn="ctr" eaLnBrk="1" hangingPunct="1"/>
                <a:r>
                  <a:rPr lang="en-US" altLang="en-US" b="1" dirty="0">
                    <a:solidFill>
                      <a:schemeClr val="bg1"/>
                    </a:solidFill>
                    <a:latin typeface="Avenir Black" panose="020B0803020203020204" pitchFamily="34" charset="-78"/>
                    <a:ea typeface="微软雅黑" panose="020B0503020204020204" pitchFamily="34" charset="-122"/>
                    <a:cs typeface="Avenir Black" panose="020B0803020203020204" pitchFamily="34" charset="-78"/>
                  </a:rPr>
                  <a:t>Setup</a:t>
                </a:r>
              </a:p>
              <a:p>
                <a:pPr algn="ctr" eaLnBrk="1" hangingPunct="1"/>
                <a:r>
                  <a:rPr lang="en-US" altLang="en-US" b="1" dirty="0">
                    <a:solidFill>
                      <a:schemeClr val="bg1"/>
                    </a:solidFill>
                    <a:latin typeface="Avenir Black" panose="020B0803020203020204" pitchFamily="34" charset="-78"/>
                    <a:ea typeface="微软雅黑" panose="020B0503020204020204" pitchFamily="34" charset="-122"/>
                    <a:cs typeface="Avenir Black" panose="020B0803020203020204" pitchFamily="34" charset="-78"/>
                  </a:rPr>
                  <a:t> </a:t>
                </a:r>
                <a:endParaRPr lang="id-ID" altLang="en-US" sz="2000" b="1" dirty="0">
                  <a:solidFill>
                    <a:srgbClr val="6AE7FF"/>
                  </a:solidFill>
                  <a:latin typeface="Avenir Black" panose="020B0803020203020204" pitchFamily="34" charset="-78"/>
                  <a:ea typeface="微软雅黑" panose="020B0503020204020204" pitchFamily="34" charset="-122"/>
                  <a:cs typeface="Avenir Black" panose="020B0803020203020204" pitchFamily="34" charset="-78"/>
                </a:endParaRPr>
              </a:p>
            </p:txBody>
          </p:sp>
          <p:sp>
            <p:nvSpPr>
              <p:cNvPr id="35" name="Rectangle 30">
                <a:extLst>
                  <a:ext uri="{FF2B5EF4-FFF2-40B4-BE49-F238E27FC236}">
                    <a16:creationId xmlns:a16="http://schemas.microsoft.com/office/drawing/2014/main" id="{C98538D4-A6C2-074F-9A3A-69148CCEEC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11794" y="3317937"/>
                <a:ext cx="2427527" cy="9233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 eaLnBrk="1" hangingPunct="1"/>
                <a:r>
                  <a:rPr lang="en-US" altLang="en-US" b="1" dirty="0">
                    <a:solidFill>
                      <a:schemeClr val="bg1"/>
                    </a:solidFill>
                    <a:latin typeface="Avenir Black" panose="020B0803020203020204" pitchFamily="34" charset="-78"/>
                    <a:ea typeface="微软雅黑" panose="020B0503020204020204" pitchFamily="34" charset="-122"/>
                    <a:cs typeface="Avenir Black" panose="020B0803020203020204" pitchFamily="34" charset="-78"/>
                  </a:rPr>
                  <a:t>Object Detection Model</a:t>
                </a:r>
              </a:p>
              <a:p>
                <a:pPr algn="ctr" eaLnBrk="1" hangingPunct="1"/>
                <a:r>
                  <a:rPr lang="en-US" altLang="en-US" b="1" dirty="0">
                    <a:solidFill>
                      <a:schemeClr val="bg1"/>
                    </a:solidFill>
                    <a:latin typeface="Avenir Black" panose="020B0803020203020204" pitchFamily="34" charset="-78"/>
                    <a:ea typeface="微软雅黑" panose="020B0503020204020204" pitchFamily="34" charset="-122"/>
                    <a:cs typeface="Avenir Black" panose="020B0803020203020204" pitchFamily="34" charset="-78"/>
                  </a:rPr>
                  <a:t> </a:t>
                </a:r>
                <a:endParaRPr lang="id-ID" altLang="en-US" sz="2000" b="1" dirty="0">
                  <a:solidFill>
                    <a:srgbClr val="6AE7FF"/>
                  </a:solidFill>
                  <a:latin typeface="Avenir Black" panose="020B0803020203020204" pitchFamily="34" charset="-78"/>
                  <a:ea typeface="微软雅黑" panose="020B0503020204020204" pitchFamily="34" charset="-122"/>
                  <a:cs typeface="Avenir Black" panose="020B0803020203020204" pitchFamily="34" charset="-78"/>
                </a:endParaRPr>
              </a:p>
            </p:txBody>
          </p:sp>
          <p:sp>
            <p:nvSpPr>
              <p:cNvPr id="36" name="Rectangle 30">
                <a:extLst>
                  <a:ext uri="{FF2B5EF4-FFF2-40B4-BE49-F238E27FC236}">
                    <a16:creationId xmlns:a16="http://schemas.microsoft.com/office/drawing/2014/main" id="{9C5BD65E-6965-474C-8B5E-D39C0BFE8D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77861" y="4670786"/>
                <a:ext cx="2427527" cy="9233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 eaLnBrk="1" hangingPunct="1"/>
                <a:r>
                  <a:rPr lang="en-US" altLang="en-US" b="1" dirty="0">
                    <a:solidFill>
                      <a:schemeClr val="bg1"/>
                    </a:solidFill>
                    <a:latin typeface="Avenir Black" panose="020B0803020203020204" pitchFamily="34" charset="-78"/>
                    <a:ea typeface="微软雅黑" panose="020B0503020204020204" pitchFamily="34" charset="-122"/>
                    <a:cs typeface="Avenir Black" panose="020B0803020203020204" pitchFamily="34" charset="-78"/>
                  </a:rPr>
                  <a:t>Agora SDK Installation</a:t>
                </a:r>
              </a:p>
              <a:p>
                <a:pPr algn="ctr" eaLnBrk="1" hangingPunct="1"/>
                <a:r>
                  <a:rPr lang="en-US" altLang="en-US" b="1" dirty="0">
                    <a:solidFill>
                      <a:schemeClr val="bg1"/>
                    </a:solidFill>
                    <a:latin typeface="Avenir Black" panose="020B0803020203020204" pitchFamily="34" charset="-78"/>
                    <a:ea typeface="微软雅黑" panose="020B0503020204020204" pitchFamily="34" charset="-122"/>
                    <a:cs typeface="Avenir Black" panose="020B0803020203020204" pitchFamily="34" charset="-78"/>
                  </a:rPr>
                  <a:t> </a:t>
                </a:r>
                <a:endParaRPr lang="id-ID" altLang="en-US" sz="2000" b="1" dirty="0">
                  <a:solidFill>
                    <a:srgbClr val="6AE7FF"/>
                  </a:solidFill>
                  <a:latin typeface="Avenir Black" panose="020B0803020203020204" pitchFamily="34" charset="-78"/>
                  <a:ea typeface="微软雅黑" panose="020B0503020204020204" pitchFamily="34" charset="-122"/>
                  <a:cs typeface="Avenir Black" panose="020B0803020203020204" pitchFamily="34" charset="-78"/>
                </a:endParaRPr>
              </a:p>
            </p:txBody>
          </p:sp>
          <p:sp>
            <p:nvSpPr>
              <p:cNvPr id="37" name="Rectangle 30">
                <a:extLst>
                  <a:ext uri="{FF2B5EF4-FFF2-40B4-BE49-F238E27FC236}">
                    <a16:creationId xmlns:a16="http://schemas.microsoft.com/office/drawing/2014/main" id="{81D78155-3BDF-AD4C-B69A-E6E61EE46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27260" y="3570383"/>
                <a:ext cx="2427527" cy="6463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 eaLnBrk="1" hangingPunct="1"/>
                <a:r>
                  <a:rPr lang="en-US" altLang="en-US" b="1" dirty="0">
                    <a:solidFill>
                      <a:schemeClr val="bg1"/>
                    </a:solidFill>
                    <a:latin typeface="Avenir Black" panose="020B0803020203020204" pitchFamily="34" charset="-78"/>
                    <a:ea typeface="微软雅黑" panose="020B0503020204020204" pitchFamily="34" charset="-122"/>
                    <a:cs typeface="Avenir Black" panose="020B0803020203020204" pitchFamily="34" charset="-78"/>
                  </a:rPr>
                  <a:t>MQTT Module</a:t>
                </a:r>
              </a:p>
              <a:p>
                <a:pPr algn="ctr" eaLnBrk="1" hangingPunct="1"/>
                <a:r>
                  <a:rPr lang="en-US" altLang="en-US" b="1" dirty="0">
                    <a:solidFill>
                      <a:schemeClr val="bg1"/>
                    </a:solidFill>
                    <a:latin typeface="Avenir Black" panose="020B0803020203020204" pitchFamily="34" charset="-78"/>
                    <a:ea typeface="微软雅黑" panose="020B0503020204020204" pitchFamily="34" charset="-122"/>
                    <a:cs typeface="Avenir Black" panose="020B0803020203020204" pitchFamily="34" charset="-78"/>
                  </a:rPr>
                  <a:t> </a:t>
                </a:r>
                <a:endParaRPr lang="id-ID" altLang="en-US" sz="2000" b="1" dirty="0">
                  <a:solidFill>
                    <a:srgbClr val="6AE7FF"/>
                  </a:solidFill>
                  <a:latin typeface="Avenir Black" panose="020B0803020203020204" pitchFamily="34" charset="-78"/>
                  <a:ea typeface="微软雅黑" panose="020B0503020204020204" pitchFamily="34" charset="-122"/>
                  <a:cs typeface="Avenir Black" panose="020B0803020203020204" pitchFamily="34" charset="-78"/>
                </a:endParaRPr>
              </a:p>
            </p:txBody>
          </p:sp>
          <p:sp>
            <p:nvSpPr>
              <p:cNvPr id="38" name="Rectangle 30">
                <a:extLst>
                  <a:ext uri="{FF2B5EF4-FFF2-40B4-BE49-F238E27FC236}">
                    <a16:creationId xmlns:a16="http://schemas.microsoft.com/office/drawing/2014/main" id="{70C4B698-4244-1148-8228-5F8583BEC8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90948" y="4585418"/>
                <a:ext cx="2539325" cy="9233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 eaLnBrk="1" hangingPunct="1"/>
                <a:r>
                  <a:rPr lang="en-US" altLang="en-US" b="1" dirty="0">
                    <a:solidFill>
                      <a:schemeClr val="bg1"/>
                    </a:solidFill>
                    <a:latin typeface="Avenir Black" panose="020B0803020203020204" pitchFamily="34" charset="-78"/>
                    <a:ea typeface="微软雅黑" panose="020B0503020204020204" pitchFamily="34" charset="-122"/>
                    <a:cs typeface="Avenir Black" panose="020B0803020203020204" pitchFamily="34" charset="-78"/>
                  </a:rPr>
                  <a:t>Custom Helmet Detection Model</a:t>
                </a:r>
              </a:p>
              <a:p>
                <a:pPr algn="ctr" eaLnBrk="1" hangingPunct="1"/>
                <a:r>
                  <a:rPr lang="en-US" altLang="en-US" b="1" dirty="0">
                    <a:solidFill>
                      <a:schemeClr val="bg1"/>
                    </a:solidFill>
                    <a:latin typeface="Avenir Black" panose="020B0803020203020204" pitchFamily="34" charset="-78"/>
                    <a:ea typeface="微软雅黑" panose="020B0503020204020204" pitchFamily="34" charset="-122"/>
                    <a:cs typeface="Avenir Black" panose="020B0803020203020204" pitchFamily="34" charset="-78"/>
                  </a:rPr>
                  <a:t> </a:t>
                </a:r>
                <a:endParaRPr lang="id-ID" altLang="en-US" sz="2000" b="1" dirty="0">
                  <a:solidFill>
                    <a:srgbClr val="6AE7FF"/>
                  </a:solidFill>
                  <a:latin typeface="Avenir Black" panose="020B0803020203020204" pitchFamily="34" charset="-78"/>
                  <a:ea typeface="微软雅黑" panose="020B0503020204020204" pitchFamily="34" charset="-122"/>
                  <a:cs typeface="Avenir Black" panose="020B0803020203020204" pitchFamily="34" charset="-78"/>
                </a:endParaRPr>
              </a:p>
            </p:txBody>
          </p:sp>
          <p:sp>
            <p:nvSpPr>
              <p:cNvPr id="39" name="Rectangle 30">
                <a:extLst>
                  <a:ext uri="{FF2B5EF4-FFF2-40B4-BE49-F238E27FC236}">
                    <a16:creationId xmlns:a16="http://schemas.microsoft.com/office/drawing/2014/main" id="{9A9EAEF7-F7E7-2A4E-B6A2-7FE49D2C88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39319" y="3313244"/>
                <a:ext cx="2140462" cy="9233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 eaLnBrk="1" hangingPunct="1"/>
                <a:r>
                  <a:rPr lang="en-US" altLang="en-US" b="1" dirty="0">
                    <a:solidFill>
                      <a:schemeClr val="bg1"/>
                    </a:solidFill>
                    <a:latin typeface="Avenir Black" panose="020B0803020203020204" pitchFamily="34" charset="-78"/>
                    <a:ea typeface="微软雅黑" panose="020B0503020204020204" pitchFamily="34" charset="-122"/>
                    <a:cs typeface="Avenir Black" panose="020B0803020203020204" pitchFamily="34" charset="-78"/>
                  </a:rPr>
                  <a:t>Implementation On Edge Device </a:t>
                </a:r>
              </a:p>
              <a:p>
                <a:pPr algn="ctr" eaLnBrk="1" hangingPunct="1"/>
                <a:r>
                  <a:rPr lang="en-US" altLang="en-US" b="1" dirty="0">
                    <a:solidFill>
                      <a:schemeClr val="bg1"/>
                    </a:solidFill>
                    <a:latin typeface="Avenir Black" panose="020B0803020203020204" pitchFamily="34" charset="-78"/>
                    <a:ea typeface="微软雅黑" panose="020B0503020204020204" pitchFamily="34" charset="-122"/>
                    <a:cs typeface="Avenir Black" panose="020B0803020203020204" pitchFamily="34" charset="-78"/>
                  </a:rPr>
                  <a:t> </a:t>
                </a:r>
                <a:endParaRPr lang="id-ID" altLang="en-US" sz="2000" b="1" dirty="0">
                  <a:solidFill>
                    <a:srgbClr val="6AE7FF"/>
                  </a:solidFill>
                  <a:latin typeface="Avenir Black" panose="020B0803020203020204" pitchFamily="34" charset="-78"/>
                  <a:ea typeface="微软雅黑" panose="020B0503020204020204" pitchFamily="34" charset="-122"/>
                  <a:cs typeface="Avenir Black" panose="020B0803020203020204" pitchFamily="34" charset="-78"/>
                </a:endParaRPr>
              </a:p>
            </p:txBody>
          </p:sp>
          <p:pic>
            <p:nvPicPr>
              <p:cNvPr id="40" name="Picture 39" descr="Shape, icon&#10;&#10;Description automatically generated">
                <a:extLst>
                  <a:ext uri="{FF2B5EF4-FFF2-40B4-BE49-F238E27FC236}">
                    <a16:creationId xmlns:a16="http://schemas.microsoft.com/office/drawing/2014/main" id="{CD4C1DFA-33B8-F44B-8734-A571723E3A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2856" y="3284061"/>
                <a:ext cx="735916" cy="735916"/>
              </a:xfrm>
              <a:prstGeom prst="rect">
                <a:avLst/>
              </a:prstGeom>
            </p:spPr>
          </p:pic>
          <p:pic>
            <p:nvPicPr>
              <p:cNvPr id="41" name="Picture 40" descr="Icon&#10;&#10;Description automatically generated">
                <a:extLst>
                  <a:ext uri="{FF2B5EF4-FFF2-40B4-BE49-F238E27FC236}">
                    <a16:creationId xmlns:a16="http://schemas.microsoft.com/office/drawing/2014/main" id="{016FC086-9CAF-044C-93DE-434FF2DCDA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alphaModFix amt="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80594" y="2039698"/>
                <a:ext cx="662935" cy="662935"/>
              </a:xfrm>
              <a:prstGeom prst="rect">
                <a:avLst/>
              </a:prstGeom>
            </p:spPr>
          </p:pic>
          <p:pic>
            <p:nvPicPr>
              <p:cNvPr id="42" name="Group 35">
                <a:extLst>
                  <a:ext uri="{FF2B5EF4-FFF2-40B4-BE49-F238E27FC236}">
                    <a16:creationId xmlns:a16="http://schemas.microsoft.com/office/drawing/2014/main" id="{8CE23E99-F59D-E445-BD71-A634D6A8DC67}"/>
                  </a:ext>
                </a:extLst>
              </p:cNvPr>
              <p:cNvPicPr>
                <a:picLocks noChangeArrowheads="1"/>
              </p:cNvPicPr>
              <p:nvPr/>
            </p:nvPicPr>
            <p:blipFill>
              <a:blip r:embed="rId5" cstate="print">
                <a:alphaModFix amt="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4329793" y="3231306"/>
                <a:ext cx="735915" cy="73591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43" name="Group 35">
                <a:extLst>
                  <a:ext uri="{FF2B5EF4-FFF2-40B4-BE49-F238E27FC236}">
                    <a16:creationId xmlns:a16="http://schemas.microsoft.com/office/drawing/2014/main" id="{251C4037-6AE6-4948-935D-55E7ECB35856}"/>
                  </a:ext>
                </a:extLst>
              </p:cNvPr>
              <p:cNvPicPr>
                <a:picLocks noChangeArrowheads="1"/>
              </p:cNvPicPr>
              <p:nvPr/>
            </p:nvPicPr>
            <p:blipFill>
              <a:blip r:embed="rId6" cstate="print">
                <a:alphaModFix amt="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5903215" y="2079831"/>
                <a:ext cx="675615" cy="70584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507A2747-8033-B94B-906F-CFE6507E9F31}"/>
                  </a:ext>
                </a:extLst>
              </p:cNvPr>
              <p:cNvGrpSpPr/>
              <p:nvPr/>
            </p:nvGrpSpPr>
            <p:grpSpPr>
              <a:xfrm>
                <a:off x="7425867" y="3290973"/>
                <a:ext cx="735916" cy="701144"/>
                <a:chOff x="3778587" y="1803843"/>
                <a:chExt cx="987552" cy="987552"/>
              </a:xfrm>
            </p:grpSpPr>
            <p:pic>
              <p:nvPicPr>
                <p:cNvPr id="49" name="Picture 48" descr="A white cross on a black background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8876EE50-354B-774A-B716-502D6FA592F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alphaModFix amt="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778587" y="1803843"/>
                  <a:ext cx="987552" cy="987552"/>
                </a:xfrm>
                <a:prstGeom prst="rect">
                  <a:avLst/>
                </a:prstGeom>
              </p:spPr>
            </p:pic>
            <p:pic>
              <p:nvPicPr>
                <p:cNvPr id="50" name="Picture 49" descr="Icon&#10;&#10;Description automatically generated">
                  <a:extLst>
                    <a:ext uri="{FF2B5EF4-FFF2-40B4-BE49-F238E27FC236}">
                      <a16:creationId xmlns:a16="http://schemas.microsoft.com/office/drawing/2014/main" id="{C72272B2-0E9F-234C-A013-6D273204265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 cstate="print">
                  <a:alphaModFix amt="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90169" y="1890647"/>
                  <a:ext cx="778828" cy="778828"/>
                </a:xfrm>
                <a:prstGeom prst="rect">
                  <a:avLst/>
                </a:prstGeom>
              </p:spPr>
            </p:pic>
          </p:grpSp>
          <p:pic>
            <p:nvPicPr>
              <p:cNvPr id="45" name="Picture 44" descr="Icon&#10;&#10;Description automatically generated">
                <a:extLst>
                  <a:ext uri="{FF2B5EF4-FFF2-40B4-BE49-F238E27FC236}">
                    <a16:creationId xmlns:a16="http://schemas.microsoft.com/office/drawing/2014/main" id="{F2437EEC-F625-1348-B43B-0FFE185EE8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alphaModFix amt="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04146" y="1831580"/>
                <a:ext cx="735912" cy="735912"/>
              </a:xfrm>
              <a:prstGeom prst="rect">
                <a:avLst/>
              </a:prstGeom>
            </p:spPr>
          </p:pic>
          <p:pic>
            <p:nvPicPr>
              <p:cNvPr id="46" name="Picture 45" descr="Icon&#10;&#10;Description automatically generated">
                <a:extLst>
                  <a:ext uri="{FF2B5EF4-FFF2-40B4-BE49-F238E27FC236}">
                    <a16:creationId xmlns:a16="http://schemas.microsoft.com/office/drawing/2014/main" id="{2AEC7071-0637-924E-B766-FB0BD2C7D7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alphaModFix amt="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628502" y="3244833"/>
                <a:ext cx="850143" cy="850143"/>
              </a:xfrm>
              <a:prstGeom prst="rect">
                <a:avLst/>
              </a:prstGeom>
            </p:spPr>
          </p:pic>
          <p:cxnSp>
            <p:nvCxnSpPr>
              <p:cNvPr id="47" name="Straight Connector 62">
                <a:extLst>
                  <a:ext uri="{FF2B5EF4-FFF2-40B4-BE49-F238E27FC236}">
                    <a16:creationId xmlns:a16="http://schemas.microsoft.com/office/drawing/2014/main" id="{2AFBDA58-9535-F849-904B-4A6CB47828F4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9384275" y="2782640"/>
                <a:ext cx="0" cy="396875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  <a:prstDash val="sysDot"/>
                <a:round/>
                <a:headEnd/>
                <a:tailEnd/>
              </a:ln>
            </p:spPr>
          </p:cxnSp>
          <p:cxnSp>
            <p:nvCxnSpPr>
              <p:cNvPr id="48" name="Straight Connector 62">
                <a:extLst>
                  <a:ext uri="{FF2B5EF4-FFF2-40B4-BE49-F238E27FC236}">
                    <a16:creationId xmlns:a16="http://schemas.microsoft.com/office/drawing/2014/main" id="{B3AFC296-8AE8-C143-AA64-F3A2059B227E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10996948" y="4250331"/>
                <a:ext cx="0" cy="396875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  <a:prstDash val="sysDot"/>
                <a:round/>
                <a:headEnd/>
                <a:tailEnd/>
              </a:ln>
            </p:spPr>
          </p:cxnSp>
        </p:grpSp>
      </p:grpSp>
    </p:spTree>
    <p:extLst>
      <p:ext uri="{BB962C8B-B14F-4D97-AF65-F5344CB8AC3E}">
        <p14:creationId xmlns:p14="http://schemas.microsoft.com/office/powerpoint/2010/main" val="294354821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BF733F5-5138-CC4B-AF19-AD20956341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EE68C56-851D-0E49-A58C-F30516365F79}" type="slidenum">
              <a:rPr lang="en-US" smtClean="0">
                <a:latin typeface="Avenir Black" panose="020B0803020203020204" pitchFamily="34" charset="-78"/>
                <a:cs typeface="Avenir Black" panose="020B0803020203020204" pitchFamily="34" charset="-78"/>
              </a:rPr>
              <a:pPr/>
              <a:t>5</a:t>
            </a:fld>
            <a:endParaRPr lang="en-US" dirty="0">
              <a:latin typeface="Avenir Black" panose="020B0803020203020204" pitchFamily="34" charset="-78"/>
              <a:cs typeface="Avenir Black" panose="020B0803020203020204" pitchFamily="34" charset="-7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EE7F0BE-9FF3-4357-8FB5-79996614A14B}"/>
              </a:ext>
            </a:extLst>
          </p:cNvPr>
          <p:cNvSpPr/>
          <p:nvPr/>
        </p:nvSpPr>
        <p:spPr>
          <a:xfrm>
            <a:off x="6201212" y="1878158"/>
            <a:ext cx="4962699" cy="3840480"/>
          </a:xfrm>
          <a:prstGeom prst="rect">
            <a:avLst/>
          </a:prstGeom>
          <a:noFill/>
          <a:ln w="38100">
            <a:solidFill>
              <a:srgbClr val="7AC3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lack" panose="020B0803020203020204" pitchFamily="34" charset="-78"/>
              <a:cs typeface="Avenir Black" panose="020B0803020203020204" pitchFamily="34" charset="-78"/>
            </a:endParaRPr>
          </a:p>
        </p:txBody>
      </p:sp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17DC2002-768A-41CB-8B8A-3A010E8B6DF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9722" y="968447"/>
            <a:ext cx="439325" cy="439325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BA7A133-19BE-4A6A-B472-A21FD348C7DB}"/>
              </a:ext>
            </a:extLst>
          </p:cNvPr>
          <p:cNvSpPr/>
          <p:nvPr/>
        </p:nvSpPr>
        <p:spPr>
          <a:xfrm>
            <a:off x="6749853" y="968447"/>
            <a:ext cx="1379913" cy="439325"/>
          </a:xfrm>
          <a:prstGeom prst="roundRect">
            <a:avLst>
              <a:gd name="adj" fmla="val 50000"/>
            </a:avLst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rPr>
              <a:t>Camera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732EDA7-0AAB-42B5-AF9F-7B4C3C8530CA}"/>
              </a:ext>
            </a:extLst>
          </p:cNvPr>
          <p:cNvSpPr/>
          <p:nvPr/>
        </p:nvSpPr>
        <p:spPr>
          <a:xfrm>
            <a:off x="6749853" y="2418485"/>
            <a:ext cx="1379913" cy="806334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Avenir Black" panose="020B0803020203020204" pitchFamily="34" charset="-78"/>
                <a:cs typeface="Avenir Black" panose="020B0803020203020204" pitchFamily="34" charset="-78"/>
              </a:rPr>
              <a:t>Helmet Detection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D680D0-4C2A-482D-AF69-7C7D530CB102}"/>
              </a:ext>
            </a:extLst>
          </p:cNvPr>
          <p:cNvSpPr/>
          <p:nvPr/>
        </p:nvSpPr>
        <p:spPr>
          <a:xfrm>
            <a:off x="6749853" y="3395230"/>
            <a:ext cx="1379913" cy="806334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Avenir Black" panose="020B0803020203020204" pitchFamily="34" charset="-78"/>
                <a:cs typeface="Avenir Black" panose="020B0803020203020204" pitchFamily="34" charset="-78"/>
              </a:rPr>
              <a:t>Object Detection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30A2C8-9B4F-4920-B493-1015C74085B7}"/>
              </a:ext>
            </a:extLst>
          </p:cNvPr>
          <p:cNvSpPr/>
          <p:nvPr/>
        </p:nvSpPr>
        <p:spPr>
          <a:xfrm>
            <a:off x="6749853" y="4371975"/>
            <a:ext cx="1379913" cy="806334"/>
          </a:xfrm>
          <a:prstGeom prst="rect">
            <a:avLst/>
          </a:prstGeom>
          <a:noFill/>
          <a:ln w="28575"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Avenir Black" panose="020B0803020203020204" pitchFamily="34" charset="-78"/>
                <a:cs typeface="Avenir Black" panose="020B0803020203020204" pitchFamily="34" charset="-78"/>
              </a:rPr>
              <a:t>Agora MQTT Publisher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0F93C6-2499-4542-AFB5-03589135096D}"/>
              </a:ext>
            </a:extLst>
          </p:cNvPr>
          <p:cNvSpPr/>
          <p:nvPr/>
        </p:nvSpPr>
        <p:spPr>
          <a:xfrm>
            <a:off x="9351737" y="3395230"/>
            <a:ext cx="1221971" cy="806334"/>
          </a:xfrm>
          <a:prstGeom prst="rect">
            <a:avLst/>
          </a:prstGeom>
          <a:noFill/>
          <a:ln w="28575">
            <a:solidFill>
              <a:srgbClr val="7AC3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err="1">
                <a:latin typeface="Avenir Black" panose="020B0803020203020204" pitchFamily="34" charset="-78"/>
                <a:cs typeface="Avenir Black" panose="020B0803020203020204" pitchFamily="34" charset="-78"/>
              </a:rPr>
              <a:t>EdgeHub</a:t>
            </a:r>
            <a:endParaRPr lang="en-US" sz="1600" b="1" dirty="0">
              <a:latin typeface="Avenir Black" panose="020B0803020203020204" pitchFamily="34" charset="-78"/>
              <a:cs typeface="Avenir Black" panose="020B0803020203020204" pitchFamily="34" charset="-78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F20B219-8B11-4327-8DD6-12FD4A679B13}"/>
              </a:ext>
            </a:extLst>
          </p:cNvPr>
          <p:cNvSpPr/>
          <p:nvPr/>
        </p:nvSpPr>
        <p:spPr>
          <a:xfrm>
            <a:off x="3478832" y="4371974"/>
            <a:ext cx="2194560" cy="806334"/>
          </a:xfrm>
          <a:prstGeom prst="rect">
            <a:avLst/>
          </a:prstGeom>
          <a:noFill/>
          <a:ln w="38100"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latin typeface="Avenir Black" panose="020B0803020203020204" pitchFamily="34" charset="-78"/>
              <a:cs typeface="Avenir Black" panose="020B0803020203020204" pitchFamily="34" charset="-78"/>
            </a:endParaRPr>
          </a:p>
          <a:p>
            <a:pPr algn="ctr"/>
            <a:r>
              <a:rPr lang="en-US" sz="1600" b="1" dirty="0">
                <a:latin typeface="Avenir Black" panose="020B0803020203020204" pitchFamily="34" charset="-78"/>
                <a:cs typeface="Avenir Black" panose="020B0803020203020204" pitchFamily="34" charset="-78"/>
              </a:rPr>
              <a:t>Broker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01605C-CDDF-4E3A-99E5-04F2C8F945BE}"/>
              </a:ext>
            </a:extLst>
          </p:cNvPr>
          <p:cNvSpPr/>
          <p:nvPr/>
        </p:nvSpPr>
        <p:spPr>
          <a:xfrm>
            <a:off x="951841" y="4371974"/>
            <a:ext cx="2194560" cy="806334"/>
          </a:xfrm>
          <a:prstGeom prst="rect">
            <a:avLst/>
          </a:prstGeom>
          <a:noFill/>
          <a:ln w="38100">
            <a:solidFill>
              <a:srgbClr val="8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latin typeface="Avenir Black" panose="020B0803020203020204" pitchFamily="34" charset="-78"/>
              <a:cs typeface="Avenir Black" panose="020B0803020203020204" pitchFamily="34" charset="-78"/>
            </a:endParaRPr>
          </a:p>
          <a:p>
            <a:pPr algn="ctr"/>
            <a:r>
              <a:rPr lang="en-US" sz="1600" b="1" dirty="0">
                <a:latin typeface="Avenir Black" panose="020B0803020203020204" pitchFamily="34" charset="-78"/>
                <a:cs typeface="Avenir Black" panose="020B0803020203020204" pitchFamily="34" charset="-78"/>
              </a:rPr>
              <a:t>Node-RED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23820BD-9CD8-4963-BB1C-D2541680FAF3}"/>
              </a:ext>
            </a:extLst>
          </p:cNvPr>
          <p:cNvSpPr/>
          <p:nvPr/>
        </p:nvSpPr>
        <p:spPr>
          <a:xfrm>
            <a:off x="951842" y="3565640"/>
            <a:ext cx="4721550" cy="465514"/>
          </a:xfrm>
          <a:prstGeom prst="rect">
            <a:avLst/>
          </a:prstGeom>
          <a:noFill/>
          <a:ln w="38100">
            <a:solidFill>
              <a:srgbClr val="22AD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latin typeface="Avenir Black" panose="020B0803020203020204" pitchFamily="34" charset="-78"/>
              <a:cs typeface="Avenir Black" panose="020B0803020203020204" pitchFamily="34" charset="-78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376F5A4-7D1F-4BFF-BE47-49DD2778BD7F}"/>
              </a:ext>
            </a:extLst>
          </p:cNvPr>
          <p:cNvSpPr/>
          <p:nvPr/>
        </p:nvSpPr>
        <p:spPr>
          <a:xfrm>
            <a:off x="951841" y="2418485"/>
            <a:ext cx="4721551" cy="806334"/>
          </a:xfrm>
          <a:prstGeom prst="rect">
            <a:avLst/>
          </a:prstGeom>
          <a:noFill/>
          <a:ln w="38100">
            <a:solidFill>
              <a:srgbClr val="F8B6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Avenir Black" panose="020B0803020203020204" pitchFamily="34" charset="-78"/>
                <a:cs typeface="Avenir Black" panose="020B0803020203020204" pitchFamily="34" charset="-78"/>
              </a:rPr>
              <a:t>       Grafana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D930727-BB0A-45C8-8A7A-8DF52A98DD2C}"/>
              </a:ext>
            </a:extLst>
          </p:cNvPr>
          <p:cNvCxnSpPr>
            <a:stCxn id="9" idx="3"/>
            <a:endCxn id="11" idx="1"/>
          </p:cNvCxnSpPr>
          <p:nvPr/>
        </p:nvCxnSpPr>
        <p:spPr>
          <a:xfrm>
            <a:off x="8129766" y="3798397"/>
            <a:ext cx="1221971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783096F-2D11-4F16-9916-E03A0DAE3341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7439810" y="1407772"/>
            <a:ext cx="0" cy="1010713"/>
          </a:xfrm>
          <a:prstGeom prst="straightConnector1">
            <a:avLst/>
          </a:prstGeom>
          <a:ln w="38100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FB18549-B178-4BE3-AC67-0727D2D91482}"/>
              </a:ext>
            </a:extLst>
          </p:cNvPr>
          <p:cNvCxnSpPr>
            <a:stCxn id="10" idx="1"/>
            <a:endCxn id="13" idx="3"/>
          </p:cNvCxnSpPr>
          <p:nvPr/>
        </p:nvCxnSpPr>
        <p:spPr>
          <a:xfrm flipH="1" flipV="1">
            <a:off x="5673392" y="4775141"/>
            <a:ext cx="1076461" cy="1"/>
          </a:xfrm>
          <a:prstGeom prst="straightConnector1">
            <a:avLst/>
          </a:prstGeom>
          <a:ln w="38100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18669E2-A3D6-49D8-B34F-025406C5FF72}"/>
              </a:ext>
            </a:extLst>
          </p:cNvPr>
          <p:cNvCxnSpPr>
            <a:stCxn id="13" idx="1"/>
            <a:endCxn id="14" idx="3"/>
          </p:cNvCxnSpPr>
          <p:nvPr/>
        </p:nvCxnSpPr>
        <p:spPr>
          <a:xfrm flipH="1">
            <a:off x="3146401" y="4775141"/>
            <a:ext cx="332431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2E6033D-436A-465F-9CC0-E93B74FCEDA6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2049121" y="4031154"/>
            <a:ext cx="0" cy="34082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36D2F72-D2F6-495E-BF04-EE009DDEF55B}"/>
              </a:ext>
            </a:extLst>
          </p:cNvPr>
          <p:cNvCxnSpPr>
            <a:cxnSpLocks/>
            <a:stCxn id="15" idx="0"/>
            <a:endCxn id="17" idx="2"/>
          </p:cNvCxnSpPr>
          <p:nvPr/>
        </p:nvCxnSpPr>
        <p:spPr>
          <a:xfrm flipV="1">
            <a:off x="3312617" y="3224819"/>
            <a:ext cx="0" cy="340821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151A9F3-289C-4195-9CA5-B5BB8AAE2161}"/>
              </a:ext>
            </a:extLst>
          </p:cNvPr>
          <p:cNvSpPr txBox="1"/>
          <p:nvPr/>
        </p:nvSpPr>
        <p:spPr>
          <a:xfrm>
            <a:off x="9756153" y="5279686"/>
            <a:ext cx="14077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rPr>
              <a:t>Edge Device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84C950A-F55A-4183-95D6-6C524FC67254}"/>
              </a:ext>
            </a:extLst>
          </p:cNvPr>
          <p:cNvSpPr txBox="1"/>
          <p:nvPr/>
        </p:nvSpPr>
        <p:spPr>
          <a:xfrm>
            <a:off x="949353" y="968447"/>
            <a:ext cx="25748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rPr>
              <a:t>Solution</a:t>
            </a:r>
          </a:p>
          <a:p>
            <a:r>
              <a:rPr lang="en-US" sz="3600" b="1" dirty="0">
                <a:solidFill>
                  <a:schemeClr val="bg1"/>
                </a:solidFill>
                <a:latin typeface="Avenir Black" panose="020B0803020203020204" pitchFamily="34" charset="-78"/>
                <a:cs typeface="Avenir Black" panose="020B0803020203020204" pitchFamily="34" charset="-78"/>
              </a:rPr>
              <a:t>Flowchart</a:t>
            </a:r>
          </a:p>
        </p:txBody>
      </p: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13D98DC0-0211-4DDC-A134-107855016478}"/>
              </a:ext>
            </a:extLst>
          </p:cNvPr>
          <p:cNvCxnSpPr>
            <a:stCxn id="8" idx="3"/>
            <a:endCxn id="11" idx="0"/>
          </p:cNvCxnSpPr>
          <p:nvPr/>
        </p:nvCxnSpPr>
        <p:spPr>
          <a:xfrm>
            <a:off x="8129766" y="2821652"/>
            <a:ext cx="1832957" cy="573578"/>
          </a:xfrm>
          <a:prstGeom prst="bentConnector2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B74BADBD-CCA2-40D1-B3F1-2A17902AD2A2}"/>
              </a:ext>
            </a:extLst>
          </p:cNvPr>
          <p:cNvCxnSpPr>
            <a:cxnSpLocks/>
            <a:stCxn id="11" idx="2"/>
          </p:cNvCxnSpPr>
          <p:nvPr/>
        </p:nvCxnSpPr>
        <p:spPr>
          <a:xfrm rot="5400000">
            <a:off x="8793983" y="3537350"/>
            <a:ext cx="504526" cy="1832955"/>
          </a:xfrm>
          <a:prstGeom prst="bentConnector2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or: Elbow 53">
            <a:extLst>
              <a:ext uri="{FF2B5EF4-FFF2-40B4-BE49-F238E27FC236}">
                <a16:creationId xmlns:a16="http://schemas.microsoft.com/office/drawing/2014/main" id="{1D2595C9-EDB9-4F05-89BA-6E84EB393169}"/>
              </a:ext>
            </a:extLst>
          </p:cNvPr>
          <p:cNvCxnSpPr>
            <a:cxnSpLocks/>
            <a:stCxn id="11" idx="2"/>
          </p:cNvCxnSpPr>
          <p:nvPr/>
        </p:nvCxnSpPr>
        <p:spPr>
          <a:xfrm rot="5400000">
            <a:off x="8694442" y="3636891"/>
            <a:ext cx="703609" cy="1832954"/>
          </a:xfrm>
          <a:prstGeom prst="bentConnector2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6" name="Picture 12" descr="Grafana - Wikipedia">
            <a:extLst>
              <a:ext uri="{FF2B5EF4-FFF2-40B4-BE49-F238E27FC236}">
                <a16:creationId xmlns:a16="http://schemas.microsoft.com/office/drawing/2014/main" id="{44ED1C26-5F88-469E-94FE-8BC709399C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56" r="13309" b="22424"/>
          <a:stretch/>
        </p:blipFill>
        <p:spPr bwMode="auto">
          <a:xfrm>
            <a:off x="2653797" y="2623104"/>
            <a:ext cx="367000" cy="397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MQTT Specification">
            <a:extLst>
              <a:ext uri="{FF2B5EF4-FFF2-40B4-BE49-F238E27FC236}">
                <a16:creationId xmlns:a16="http://schemas.microsoft.com/office/drawing/2014/main" id="{826E96A7-FB73-427F-8237-D5C267603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2868" y="4454846"/>
            <a:ext cx="986488" cy="251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IoT Summit 2020">
            <a:extLst>
              <a:ext uri="{FF2B5EF4-FFF2-40B4-BE49-F238E27FC236}">
                <a16:creationId xmlns:a16="http://schemas.microsoft.com/office/drawing/2014/main" id="{528B5FB3-5B3E-45E7-BBAB-3D0F66CBBF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7282" y="5242010"/>
            <a:ext cx="338871" cy="33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Database of Databases - InfluxDB">
            <a:extLst>
              <a:ext uri="{FF2B5EF4-FFF2-40B4-BE49-F238E27FC236}">
                <a16:creationId xmlns:a16="http://schemas.microsoft.com/office/drawing/2014/main" id="{835178F1-D7DC-4418-8016-88B5BDF995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6566" y="3670065"/>
            <a:ext cx="1172100" cy="271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Node-RED map all the things">
            <a:extLst>
              <a:ext uri="{FF2B5EF4-FFF2-40B4-BE49-F238E27FC236}">
                <a16:creationId xmlns:a16="http://schemas.microsoft.com/office/drawing/2014/main" id="{37F1BAFE-7CB8-4F40-8961-9E8FB70B94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2865" y="4454975"/>
            <a:ext cx="622896" cy="251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5171427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BF733F5-5138-CC4B-AF19-AD20956341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EE68C56-851D-0E49-A58C-F30516365F79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A99E19D-68E4-B843-9AB1-ACCFAF8BDE0D}"/>
              </a:ext>
            </a:extLst>
          </p:cNvPr>
          <p:cNvGrpSpPr/>
          <p:nvPr/>
        </p:nvGrpSpPr>
        <p:grpSpPr>
          <a:xfrm>
            <a:off x="6363795" y="2236199"/>
            <a:ext cx="5321300" cy="3035300"/>
            <a:chOff x="6007100" y="2438400"/>
            <a:chExt cx="5321300" cy="303530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945BAA9-F81E-0F44-8DE3-BC1ACDDDA7E1}"/>
                </a:ext>
              </a:extLst>
            </p:cNvPr>
            <p:cNvGrpSpPr/>
            <p:nvPr/>
          </p:nvGrpSpPr>
          <p:grpSpPr>
            <a:xfrm>
              <a:off x="6007100" y="2438400"/>
              <a:ext cx="5321300" cy="3035300"/>
              <a:chOff x="6007100" y="2438400"/>
              <a:chExt cx="5321300" cy="3035300"/>
            </a:xfrm>
          </p:grpSpPr>
          <p:grpSp>
            <p:nvGrpSpPr>
              <p:cNvPr id="7" name="组合 8" descr="e7d195523061f1c0205959036996ad55c215b892a7aac5c0B9ADEF7896FB48F2EF97163A2DE1401E1875DEDC438B7864AD24CA23553DBBBD975DAF4CAD4A2592689FFB6CEE59FFA55B2702D0E5EE29CD908F8B157BF8F8399D08F01223CB0B1EBC5650C3AFE340F4E4722CA93B5E940EF49FBB9E99B7DC58FDDEFD6852FB47095B54E1558E4D4F7E">
                <a:extLst>
                  <a:ext uri="{FF2B5EF4-FFF2-40B4-BE49-F238E27FC236}">
                    <a16:creationId xmlns:a16="http://schemas.microsoft.com/office/drawing/2014/main" id="{FCEA0626-D95A-6742-854A-C118E71CBBA6}"/>
                  </a:ext>
                </a:extLst>
              </p:cNvPr>
              <p:cNvGrpSpPr/>
              <p:nvPr/>
            </p:nvGrpSpPr>
            <p:grpSpPr>
              <a:xfrm>
                <a:off x="6007100" y="2438400"/>
                <a:ext cx="5321300" cy="3035300"/>
                <a:chOff x="1052038" y="2205441"/>
                <a:chExt cx="5050588" cy="3940703"/>
              </a:xfrm>
            </p:grpSpPr>
            <p:sp>
              <p:nvSpPr>
                <p:cNvPr id="9" name="矩形 12">
                  <a:extLst>
                    <a:ext uri="{FF2B5EF4-FFF2-40B4-BE49-F238E27FC236}">
                      <a16:creationId xmlns:a16="http://schemas.microsoft.com/office/drawing/2014/main" id="{35C69536-A642-0A40-9763-E5D11D859501}"/>
                    </a:ext>
                  </a:extLst>
                </p:cNvPr>
                <p:cNvSpPr/>
                <p:nvPr/>
              </p:nvSpPr>
              <p:spPr>
                <a:xfrm>
                  <a:off x="1052038" y="2205441"/>
                  <a:ext cx="5040649" cy="3940703"/>
                </a:xfrm>
                <a:prstGeom prst="rect">
                  <a:avLst/>
                </a:prstGeom>
                <a:noFill/>
                <a:ln>
                  <a:solidFill>
                    <a:srgbClr val="62FDFE">
                      <a:alpha val="52000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" name="任意多边形 13">
                  <a:extLst>
                    <a:ext uri="{FF2B5EF4-FFF2-40B4-BE49-F238E27FC236}">
                      <a16:creationId xmlns:a16="http://schemas.microsoft.com/office/drawing/2014/main" id="{CF68E372-76CC-7D49-A534-01CA7255C91A}"/>
                    </a:ext>
                  </a:extLst>
                </p:cNvPr>
                <p:cNvSpPr/>
                <p:nvPr/>
              </p:nvSpPr>
              <p:spPr>
                <a:xfrm>
                  <a:off x="5844209" y="2206487"/>
                  <a:ext cx="258417" cy="278296"/>
                </a:xfrm>
                <a:custGeom>
                  <a:avLst/>
                  <a:gdLst>
                    <a:gd name="connsiteX0" fmla="*/ 0 w 258417"/>
                    <a:gd name="connsiteY0" fmla="*/ 0 h 278296"/>
                    <a:gd name="connsiteX1" fmla="*/ 258417 w 258417"/>
                    <a:gd name="connsiteY1" fmla="*/ 0 h 278296"/>
                    <a:gd name="connsiteX2" fmla="*/ 258417 w 258417"/>
                    <a:gd name="connsiteY2" fmla="*/ 278296 h 278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58417" h="278296">
                      <a:moveTo>
                        <a:pt x="0" y="0"/>
                      </a:moveTo>
                      <a:lnTo>
                        <a:pt x="258417" y="0"/>
                      </a:lnTo>
                      <a:lnTo>
                        <a:pt x="258417" y="278296"/>
                      </a:lnTo>
                    </a:path>
                  </a:pathLst>
                </a:custGeom>
                <a:noFill/>
                <a:ln w="38100">
                  <a:solidFill>
                    <a:srgbClr val="62FDF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" name="任意多边形 14">
                  <a:extLst>
                    <a:ext uri="{FF2B5EF4-FFF2-40B4-BE49-F238E27FC236}">
                      <a16:creationId xmlns:a16="http://schemas.microsoft.com/office/drawing/2014/main" id="{375856FE-719B-0344-983B-3083D58CF8FD}"/>
                    </a:ext>
                  </a:extLst>
                </p:cNvPr>
                <p:cNvSpPr/>
                <p:nvPr/>
              </p:nvSpPr>
              <p:spPr>
                <a:xfrm flipH="1">
                  <a:off x="1059678" y="2206487"/>
                  <a:ext cx="258417" cy="278296"/>
                </a:xfrm>
                <a:custGeom>
                  <a:avLst/>
                  <a:gdLst>
                    <a:gd name="connsiteX0" fmla="*/ 0 w 258417"/>
                    <a:gd name="connsiteY0" fmla="*/ 0 h 278296"/>
                    <a:gd name="connsiteX1" fmla="*/ 258417 w 258417"/>
                    <a:gd name="connsiteY1" fmla="*/ 0 h 278296"/>
                    <a:gd name="connsiteX2" fmla="*/ 258417 w 258417"/>
                    <a:gd name="connsiteY2" fmla="*/ 278296 h 278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58417" h="278296">
                      <a:moveTo>
                        <a:pt x="0" y="0"/>
                      </a:moveTo>
                      <a:lnTo>
                        <a:pt x="258417" y="0"/>
                      </a:lnTo>
                      <a:lnTo>
                        <a:pt x="258417" y="278296"/>
                      </a:lnTo>
                    </a:path>
                  </a:pathLst>
                </a:custGeom>
                <a:noFill/>
                <a:ln w="38100">
                  <a:solidFill>
                    <a:srgbClr val="62FDF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12" name="组合 15">
                  <a:extLst>
                    <a:ext uri="{FF2B5EF4-FFF2-40B4-BE49-F238E27FC236}">
                      <a16:creationId xmlns:a16="http://schemas.microsoft.com/office/drawing/2014/main" id="{EF60B3F3-8606-A645-9FDD-F43F9FDB7F98}"/>
                    </a:ext>
                  </a:extLst>
                </p:cNvPr>
                <p:cNvGrpSpPr/>
                <p:nvPr/>
              </p:nvGrpSpPr>
              <p:grpSpPr>
                <a:xfrm flipV="1">
                  <a:off x="1059678" y="5867848"/>
                  <a:ext cx="5042948" cy="278296"/>
                  <a:chOff x="1212078" y="2358887"/>
                  <a:chExt cx="5042948" cy="278296"/>
                </a:xfrm>
              </p:grpSpPr>
              <p:sp>
                <p:nvSpPr>
                  <p:cNvPr id="13" name="任意多边形 16">
                    <a:extLst>
                      <a:ext uri="{FF2B5EF4-FFF2-40B4-BE49-F238E27FC236}">
                        <a16:creationId xmlns:a16="http://schemas.microsoft.com/office/drawing/2014/main" id="{3ED94925-BC7B-B340-BCB2-B9D199905C65}"/>
                      </a:ext>
                    </a:extLst>
                  </p:cNvPr>
                  <p:cNvSpPr/>
                  <p:nvPr/>
                </p:nvSpPr>
                <p:spPr>
                  <a:xfrm>
                    <a:off x="5996609" y="2358887"/>
                    <a:ext cx="258417" cy="278296"/>
                  </a:xfrm>
                  <a:custGeom>
                    <a:avLst/>
                    <a:gdLst>
                      <a:gd name="connsiteX0" fmla="*/ 0 w 258417"/>
                      <a:gd name="connsiteY0" fmla="*/ 0 h 278296"/>
                      <a:gd name="connsiteX1" fmla="*/ 258417 w 258417"/>
                      <a:gd name="connsiteY1" fmla="*/ 0 h 278296"/>
                      <a:gd name="connsiteX2" fmla="*/ 258417 w 258417"/>
                      <a:gd name="connsiteY2" fmla="*/ 278296 h 278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58417" h="278296">
                        <a:moveTo>
                          <a:pt x="0" y="0"/>
                        </a:moveTo>
                        <a:lnTo>
                          <a:pt x="258417" y="0"/>
                        </a:lnTo>
                        <a:lnTo>
                          <a:pt x="258417" y="278296"/>
                        </a:lnTo>
                      </a:path>
                    </a:pathLst>
                  </a:custGeom>
                  <a:noFill/>
                  <a:ln w="38100">
                    <a:solidFill>
                      <a:srgbClr val="62FDFE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4" name="任意多边形 17">
                    <a:extLst>
                      <a:ext uri="{FF2B5EF4-FFF2-40B4-BE49-F238E27FC236}">
                        <a16:creationId xmlns:a16="http://schemas.microsoft.com/office/drawing/2014/main" id="{DD062A90-BCAA-B94D-9BCA-C5922A612D4A}"/>
                      </a:ext>
                    </a:extLst>
                  </p:cNvPr>
                  <p:cNvSpPr/>
                  <p:nvPr/>
                </p:nvSpPr>
                <p:spPr>
                  <a:xfrm flipH="1">
                    <a:off x="1212078" y="2358887"/>
                    <a:ext cx="258417" cy="278296"/>
                  </a:xfrm>
                  <a:custGeom>
                    <a:avLst/>
                    <a:gdLst>
                      <a:gd name="connsiteX0" fmla="*/ 0 w 258417"/>
                      <a:gd name="connsiteY0" fmla="*/ 0 h 278296"/>
                      <a:gd name="connsiteX1" fmla="*/ 258417 w 258417"/>
                      <a:gd name="connsiteY1" fmla="*/ 0 h 278296"/>
                      <a:gd name="connsiteX2" fmla="*/ 258417 w 258417"/>
                      <a:gd name="connsiteY2" fmla="*/ 278296 h 278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58417" h="278296">
                        <a:moveTo>
                          <a:pt x="0" y="0"/>
                        </a:moveTo>
                        <a:lnTo>
                          <a:pt x="258417" y="0"/>
                        </a:lnTo>
                        <a:lnTo>
                          <a:pt x="258417" y="278296"/>
                        </a:lnTo>
                      </a:path>
                    </a:pathLst>
                  </a:custGeom>
                  <a:noFill/>
                  <a:ln w="38100">
                    <a:solidFill>
                      <a:srgbClr val="62FDFE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sp>
            <p:nvSpPr>
              <p:cNvPr id="8" name="矩形 2" descr="e7d195523061f1c0205959036996ad55c215b892a7aac5c0B9ADEF7896FB48F2EF97163A2DE1401E1875DEDC438B7864AD24CA23553DBBBD975DAF4CAD4A2592689FFB6CEE59FFA55B2702D0E5EE29CD908F8B157BF8F8399D08F01223CB0B1EBC5650C3AFE340F4E4722CA93B5E940EF49FBB9E99B7DC58FDDEFD6852FB47095B54E1558E4D4F7E">
                <a:extLst>
                  <a:ext uri="{FF2B5EF4-FFF2-40B4-BE49-F238E27FC236}">
                    <a16:creationId xmlns:a16="http://schemas.microsoft.com/office/drawing/2014/main" id="{F693B944-C276-1A4D-8C9F-11B970AFE0F7}"/>
                  </a:ext>
                </a:extLst>
              </p:cNvPr>
              <p:cNvSpPr/>
              <p:nvPr/>
            </p:nvSpPr>
            <p:spPr>
              <a:xfrm>
                <a:off x="6250130" y="2628900"/>
                <a:ext cx="4850857" cy="2692400"/>
              </a:xfrm>
              <a:prstGeom prst="rect">
                <a:avLst/>
              </a:prstGeom>
              <a:solidFill>
                <a:srgbClr val="62FDFE">
                  <a:alpha val="3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02966BF8-129B-044B-A46E-78ED06CD87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86902" y="2729354"/>
              <a:ext cx="4379781" cy="2463627"/>
            </a:xfrm>
            <a:prstGeom prst="rect">
              <a:avLst/>
            </a:prstGeom>
          </p:spPr>
        </p:pic>
      </p:grpSp>
      <p:sp>
        <p:nvSpPr>
          <p:cNvPr id="15" name="文本框 6">
            <a:extLst>
              <a:ext uri="{FF2B5EF4-FFF2-40B4-BE49-F238E27FC236}">
                <a16:creationId xmlns:a16="http://schemas.microsoft.com/office/drawing/2014/main" id="{C8D79196-F08A-7545-93B4-8A768DB3B4BB}"/>
              </a:ext>
            </a:extLst>
          </p:cNvPr>
          <p:cNvSpPr txBox="1"/>
          <p:nvPr/>
        </p:nvSpPr>
        <p:spPr>
          <a:xfrm>
            <a:off x="1483043" y="367737"/>
            <a:ext cx="84585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10FBFE"/>
                </a:solidFill>
                <a:latin typeface="Avenir Black" panose="02000503020000020003" pitchFamily="2" charset="0"/>
                <a:ea typeface="微软雅黑" panose="020B0503020204020204" charset="-122"/>
              </a:rPr>
              <a:t>Object Detection Module</a:t>
            </a:r>
            <a:endParaRPr lang="zh-CN" altLang="en-US" sz="3600" b="1" dirty="0">
              <a:solidFill>
                <a:srgbClr val="10FBFE"/>
              </a:solidFill>
              <a:latin typeface="Avenir Black" panose="02000503020000020003" pitchFamily="2" charset="0"/>
              <a:ea typeface="微软雅黑" panose="020B0503020204020204" charset="-122"/>
            </a:endParaRPr>
          </a:p>
        </p:txBody>
      </p:sp>
      <p:sp>
        <p:nvSpPr>
          <p:cNvPr id="16" name="矩形 36">
            <a:extLst>
              <a:ext uri="{FF2B5EF4-FFF2-40B4-BE49-F238E27FC236}">
                <a16:creationId xmlns:a16="http://schemas.microsoft.com/office/drawing/2014/main" id="{311BDE0F-94AE-6949-9E15-E3548129C1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81855" y="1868298"/>
            <a:ext cx="498475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charset="-122"/>
                <a:cs typeface="+mn-ea"/>
                <a:sym typeface="+mn-lt"/>
              </a:rPr>
              <a:t>Resolve Docker Compose issues 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837576B-8C87-E445-9ECF-EB0C9ADB552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1" b="89844" l="9961" r="99023">
                        <a14:foregroundMark x1="54688" y1="23633" x2="54688" y2="23633"/>
                        <a14:foregroundMark x1="56055" y1="35938" x2="56055" y2="35938"/>
                        <a14:foregroundMark x1="54688" y1="44531" x2="54688" y2="44531"/>
                        <a14:foregroundMark x1="67383" y1="45703" x2="67383" y2="45703"/>
                        <a14:foregroundMark x1="95508" y1="49219" x2="95508" y2="49219"/>
                        <a14:foregroundMark x1="43359" y1="44141" x2="43359" y2="44141"/>
                        <a14:foregroundMark x1="43359" y1="35938" x2="43359" y2="35938"/>
                        <a14:foregroundMark x1="33594" y1="33398" x2="33594" y2="33398"/>
                        <a14:foregroundMark x1="33203" y1="44141" x2="33203" y2="44141"/>
                        <a14:foregroundMark x1="21484" y1="44531" x2="21484" y2="44531"/>
                        <a14:foregroundMark x1="97461" y1="47656" x2="97461" y2="47656"/>
                        <a14:foregroundMark x1="99023" y1="47656" x2="99023" y2="476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2205" y="1754448"/>
            <a:ext cx="622300" cy="6223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6052C67-0A3A-CF42-80DC-E9F682951913}"/>
              </a:ext>
            </a:extLst>
          </p:cNvPr>
          <p:cNvSpPr/>
          <p:nvPr/>
        </p:nvSpPr>
        <p:spPr>
          <a:xfrm>
            <a:off x="1381855" y="2875527"/>
            <a:ext cx="457050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charset="-122"/>
                <a:cs typeface="+mn-ea"/>
                <a:sym typeface="+mn-lt"/>
              </a:rPr>
              <a:t>Run the detection model to detect ( person - animal – car 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8E0EDA-67FD-2847-9CFF-02C8580FB8D3}"/>
              </a:ext>
            </a:extLst>
          </p:cNvPr>
          <p:cNvSpPr/>
          <p:nvPr/>
        </p:nvSpPr>
        <p:spPr>
          <a:xfrm>
            <a:off x="1381855" y="4039399"/>
            <a:ext cx="457050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charset="-122"/>
                <a:cs typeface="+mn-ea"/>
                <a:sym typeface="+mn-lt"/>
              </a:rPr>
              <a:t>Modify to detect person attributes</a:t>
            </a:r>
          </a:p>
          <a:p>
            <a:r>
              <a:rPr lang="en-US" altLang="zh-CN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charset="-122"/>
                <a:cs typeface="+mn-ea"/>
                <a:sym typeface="+mn-lt"/>
              </a:rPr>
              <a:t>e.g. </a:t>
            </a:r>
            <a:r>
              <a:rPr lang="en-US" altLang="zh-CN" sz="2000" b="1" dirty="0" err="1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charset="-122"/>
                <a:cs typeface="+mn-ea"/>
                <a:sym typeface="+mn-lt"/>
              </a:rPr>
              <a:t>has_hat</a:t>
            </a:r>
            <a:r>
              <a:rPr lang="en-US" altLang="zh-CN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charset="-122"/>
                <a:cs typeface="+mn-ea"/>
                <a:sym typeface="+mn-lt"/>
              </a:rPr>
              <a:t>, </a:t>
            </a:r>
            <a:r>
              <a:rPr lang="en-US" altLang="zh-CN" sz="2000" b="1" dirty="0" err="1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charset="-122"/>
                <a:cs typeface="+mn-ea"/>
                <a:sym typeface="+mn-lt"/>
              </a:rPr>
              <a:t>has_backpack</a:t>
            </a:r>
            <a:r>
              <a:rPr lang="en-US" altLang="zh-CN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charset="-122"/>
                <a:cs typeface="+mn-ea"/>
                <a:sym typeface="+mn-lt"/>
              </a:rPr>
              <a:t> etc.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0DF40AB6-7FFA-AB48-A69C-1D3B5E88759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backgroundMark x1="94531" y1="59375" x2="94531" y2="5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2205" y="4082192"/>
            <a:ext cx="622300" cy="622300"/>
          </a:xfrm>
          <a:prstGeom prst="rect">
            <a:avLst/>
          </a:prstGeom>
        </p:spPr>
      </p:pic>
      <p:pic>
        <p:nvPicPr>
          <p:cNvPr id="25" name="Picture 24" descr="Icon&#10;&#10;Description automatically generated">
            <a:extLst>
              <a:ext uri="{FF2B5EF4-FFF2-40B4-BE49-F238E27FC236}">
                <a16:creationId xmlns:a16="http://schemas.microsoft.com/office/drawing/2014/main" id="{8AAF0F23-1973-484E-B7A0-2BFBE619DCC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205" y="2918320"/>
            <a:ext cx="622300" cy="622300"/>
          </a:xfrm>
          <a:prstGeom prst="rect">
            <a:avLst/>
          </a:prstGeom>
        </p:spPr>
      </p:pic>
      <p:cxnSp>
        <p:nvCxnSpPr>
          <p:cNvPr id="26" name="直接连接符 45">
            <a:extLst>
              <a:ext uri="{FF2B5EF4-FFF2-40B4-BE49-F238E27FC236}">
                <a16:creationId xmlns:a16="http://schemas.microsoft.com/office/drawing/2014/main" id="{9D8A526A-7D99-534E-87C9-AAA67DB2AE0C}"/>
              </a:ext>
            </a:extLst>
          </p:cNvPr>
          <p:cNvCxnSpPr/>
          <p:nvPr/>
        </p:nvCxnSpPr>
        <p:spPr>
          <a:xfrm>
            <a:off x="2298048" y="1261180"/>
            <a:ext cx="3990975" cy="0"/>
          </a:xfrm>
          <a:prstGeom prst="line">
            <a:avLst/>
          </a:prstGeom>
          <a:ln w="28575">
            <a:solidFill>
              <a:srgbClr val="6AE7FF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1">
            <a:extLst>
              <a:ext uri="{FF2B5EF4-FFF2-40B4-BE49-F238E27FC236}">
                <a16:creationId xmlns:a16="http://schemas.microsoft.com/office/drawing/2014/main" id="{0C19F197-6452-5544-BE13-197904F17FB3}"/>
              </a:ext>
            </a:extLst>
          </p:cNvPr>
          <p:cNvCxnSpPr/>
          <p:nvPr/>
        </p:nvCxnSpPr>
        <p:spPr>
          <a:xfrm>
            <a:off x="3242928" y="1255465"/>
            <a:ext cx="4794885" cy="5715"/>
          </a:xfrm>
          <a:prstGeom prst="line">
            <a:avLst/>
          </a:prstGeom>
          <a:ln w="28575">
            <a:solidFill>
              <a:srgbClr val="6AE7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45">
            <a:extLst>
              <a:ext uri="{FF2B5EF4-FFF2-40B4-BE49-F238E27FC236}">
                <a16:creationId xmlns:a16="http://schemas.microsoft.com/office/drawing/2014/main" id="{0A8FDBC0-8FE0-EF4E-878C-D93DB824D375}"/>
              </a:ext>
            </a:extLst>
          </p:cNvPr>
          <p:cNvCxnSpPr/>
          <p:nvPr/>
        </p:nvCxnSpPr>
        <p:spPr>
          <a:xfrm>
            <a:off x="5033470" y="1253476"/>
            <a:ext cx="3990975" cy="0"/>
          </a:xfrm>
          <a:prstGeom prst="line">
            <a:avLst/>
          </a:prstGeom>
          <a:ln w="28575">
            <a:solidFill>
              <a:srgbClr val="6AE7FF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9B32CA41-0228-E746-B16E-550E7AA611EE}"/>
              </a:ext>
            </a:extLst>
          </p:cNvPr>
          <p:cNvSpPr/>
          <p:nvPr/>
        </p:nvSpPr>
        <p:spPr>
          <a:xfrm>
            <a:off x="1381855" y="5180450"/>
            <a:ext cx="457050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charset="-122"/>
                <a:cs typeface="+mn-ea"/>
                <a:sym typeface="+mn-lt"/>
              </a:rPr>
              <a:t>Send data to other module through edge hub </a:t>
            </a:r>
          </a:p>
        </p:txBody>
      </p:sp>
      <p:pic>
        <p:nvPicPr>
          <p:cNvPr id="30" name="Group 35">
            <a:extLst>
              <a:ext uri="{FF2B5EF4-FFF2-40B4-BE49-F238E27FC236}">
                <a16:creationId xmlns:a16="http://schemas.microsoft.com/office/drawing/2014/main" id="{DA14804B-DF74-B146-89C5-F611D84C181C}"/>
              </a:ext>
            </a:extLst>
          </p:cNvPr>
          <p:cNvPicPr>
            <a:picLocks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89193" y="5246065"/>
            <a:ext cx="568325" cy="568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01054814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8" grpId="0"/>
      <p:bldP spid="19" grpId="0"/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7d195523061f1c0" descr="e7d195523061f1c0205959036996ad55c215b892a7aac5c0B9ADEF7896FB48F2EF97163A2DE1401E1875DEDC438B7864AD24CA23553DBBBD975DAF4CAD4A2592689FFB6CEE59FFA55B2702D0E5EE29CD908F8B157BF8F8399D08F01223CB0B1EBC5650C3AFE340F4E4722CA93B5E940EF49FBB9E99B7DC58FDDEFD6852FB47095B54E1558E4D4F7E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e7d195523061f1c0205959036996ad55c215b892a7aac5c0B9ADEF7896FB48F2EF97163A2DE1401E1875DEDC438B7864AD24CA23553DBBBD975DAF4CAD4A2592689FFB6CEE59FFA55B2702D0E5EE29CD908F8B157BF8F8399D08F01223CB0B1EBC5650C3AFE340F4E4722CA93B5E940EF49FBB9E99B7DC58FDDEFD6852FB47095B54E1558E4D4F7E</a:t>
            </a:r>
            <a:endParaRPr lang="zh-CN" altLang="en-US" sz="100"/>
          </a:p>
        </p:txBody>
      </p:sp>
      <p:sp>
        <p:nvSpPr>
          <p:cNvPr id="40" name="文本框 6">
            <a:extLst>
              <a:ext uri="{FF2B5EF4-FFF2-40B4-BE49-F238E27FC236}">
                <a16:creationId xmlns:a16="http://schemas.microsoft.com/office/drawing/2014/main" id="{0FE4A0EC-9D44-8848-BF0C-05D11B34F8AB}"/>
              </a:ext>
            </a:extLst>
          </p:cNvPr>
          <p:cNvSpPr txBox="1"/>
          <p:nvPr/>
        </p:nvSpPr>
        <p:spPr>
          <a:xfrm>
            <a:off x="2630290" y="452934"/>
            <a:ext cx="6622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10FBFE"/>
                </a:solidFill>
                <a:latin typeface="Avenir Black" panose="02000503020000020003" pitchFamily="2" charset="0"/>
                <a:ea typeface="微软雅黑" panose="020B0503020204020204" charset="-122"/>
              </a:rPr>
              <a:t>MQTT Publisher Module</a:t>
            </a:r>
            <a:endParaRPr lang="zh-CN" altLang="en-US" sz="3600" b="1" dirty="0">
              <a:solidFill>
                <a:srgbClr val="10FBFE"/>
              </a:solidFill>
              <a:latin typeface="Avenir Black" panose="02000503020000020003" pitchFamily="2" charset="0"/>
              <a:ea typeface="微软雅黑" panose="020B0503020204020204" charset="-122"/>
            </a:endParaRPr>
          </a:p>
        </p:txBody>
      </p:sp>
      <p:sp>
        <p:nvSpPr>
          <p:cNvPr id="24" name="Rectangle 30">
            <a:extLst>
              <a:ext uri="{FF2B5EF4-FFF2-40B4-BE49-F238E27FC236}">
                <a16:creationId xmlns:a16="http://schemas.microsoft.com/office/drawing/2014/main" id="{161A6DD2-C404-AB4F-A4ED-8EBCDD1E86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52795" y="5081627"/>
            <a:ext cx="275590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pitchFamily="34" charset="-122"/>
              </a:rPr>
              <a:t>Setup Agora SDK to create SDK module</a:t>
            </a:r>
          </a:p>
          <a:p>
            <a:pPr eaLnBrk="1" hangingPunct="1"/>
            <a:r>
              <a:rPr lang="en-US" altLang="en-US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pitchFamily="34" charset="-122"/>
              </a:rPr>
              <a:t> </a:t>
            </a:r>
            <a:endParaRPr lang="id-ID" altLang="en-US" sz="2400" b="1" dirty="0">
              <a:solidFill>
                <a:srgbClr val="6AE7FF"/>
              </a:solidFill>
              <a:latin typeface="Avenir Black" panose="02000503020000020003" pitchFamily="2" charset="0"/>
              <a:ea typeface="微软雅黑" panose="020B0503020204020204" pitchFamily="34" charset="-122"/>
            </a:endParaRPr>
          </a:p>
        </p:txBody>
      </p:sp>
      <p:pic>
        <p:nvPicPr>
          <p:cNvPr id="25" name="Group 35">
            <a:extLst>
              <a:ext uri="{FF2B5EF4-FFF2-40B4-BE49-F238E27FC236}">
                <a16:creationId xmlns:a16="http://schemas.microsoft.com/office/drawing/2014/main" id="{35D8632E-930A-3942-80E3-BE73C9713163}"/>
              </a:ext>
            </a:extLst>
          </p:cNvPr>
          <p:cNvPicPr>
            <a:picLocks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75370" y="5073171"/>
            <a:ext cx="568325" cy="568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35" name="直接连接符 45">
            <a:extLst>
              <a:ext uri="{FF2B5EF4-FFF2-40B4-BE49-F238E27FC236}">
                <a16:creationId xmlns:a16="http://schemas.microsoft.com/office/drawing/2014/main" id="{12AA391A-2B0C-6D40-AEBD-25CAC3364FA0}"/>
              </a:ext>
            </a:extLst>
          </p:cNvPr>
          <p:cNvCxnSpPr/>
          <p:nvPr/>
        </p:nvCxnSpPr>
        <p:spPr>
          <a:xfrm>
            <a:off x="2491311" y="1341443"/>
            <a:ext cx="3990975" cy="0"/>
          </a:xfrm>
          <a:prstGeom prst="line">
            <a:avLst/>
          </a:prstGeom>
          <a:ln w="28575">
            <a:solidFill>
              <a:srgbClr val="6AE7FF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1">
            <a:extLst>
              <a:ext uri="{FF2B5EF4-FFF2-40B4-BE49-F238E27FC236}">
                <a16:creationId xmlns:a16="http://schemas.microsoft.com/office/drawing/2014/main" id="{C1FBD842-A701-CF4A-9A52-B63060B9810B}"/>
              </a:ext>
            </a:extLst>
          </p:cNvPr>
          <p:cNvCxnSpPr/>
          <p:nvPr/>
        </p:nvCxnSpPr>
        <p:spPr>
          <a:xfrm>
            <a:off x="3436191" y="1335728"/>
            <a:ext cx="4794885" cy="5715"/>
          </a:xfrm>
          <a:prstGeom prst="line">
            <a:avLst/>
          </a:prstGeom>
          <a:ln w="28575">
            <a:solidFill>
              <a:srgbClr val="6AE7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45">
            <a:extLst>
              <a:ext uri="{FF2B5EF4-FFF2-40B4-BE49-F238E27FC236}">
                <a16:creationId xmlns:a16="http://schemas.microsoft.com/office/drawing/2014/main" id="{8389DCC2-5F1E-E74F-9B49-C2CD10B7C444}"/>
              </a:ext>
            </a:extLst>
          </p:cNvPr>
          <p:cNvCxnSpPr/>
          <p:nvPr/>
        </p:nvCxnSpPr>
        <p:spPr>
          <a:xfrm>
            <a:off x="5226733" y="1333739"/>
            <a:ext cx="3990975" cy="0"/>
          </a:xfrm>
          <a:prstGeom prst="line">
            <a:avLst/>
          </a:prstGeom>
          <a:ln w="28575">
            <a:solidFill>
              <a:srgbClr val="6AE7FF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0">
            <a:extLst>
              <a:ext uri="{FF2B5EF4-FFF2-40B4-BE49-F238E27FC236}">
                <a16:creationId xmlns:a16="http://schemas.microsoft.com/office/drawing/2014/main" id="{01DF030B-5DFE-EC47-8E4D-49B8CCFAA4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65479" y="5081627"/>
            <a:ext cx="2826161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pitchFamily="34" charset="-122"/>
              </a:rPr>
              <a:t>Data transfer using MQTT  Agora module</a:t>
            </a:r>
          </a:p>
          <a:p>
            <a:pPr eaLnBrk="1" hangingPunct="1"/>
            <a:r>
              <a:rPr lang="en-US" altLang="en-US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pitchFamily="34" charset="-122"/>
              </a:rPr>
              <a:t> </a:t>
            </a:r>
            <a:endParaRPr lang="id-ID" altLang="en-US" sz="2400" b="1" dirty="0">
              <a:solidFill>
                <a:srgbClr val="6AE7FF"/>
              </a:solidFill>
              <a:latin typeface="Avenir Black" panose="02000503020000020003" pitchFamily="2" charset="0"/>
              <a:ea typeface="微软雅黑" panose="020B0503020204020204" pitchFamily="34" charset="-122"/>
            </a:endParaRPr>
          </a:p>
        </p:txBody>
      </p:sp>
      <p:pic>
        <p:nvPicPr>
          <p:cNvPr id="39" name="Group 35">
            <a:extLst>
              <a:ext uri="{FF2B5EF4-FFF2-40B4-BE49-F238E27FC236}">
                <a16:creationId xmlns:a16="http://schemas.microsoft.com/office/drawing/2014/main" id="{F1E55329-307E-824F-9400-AEDD4C460C94}"/>
              </a:ext>
            </a:extLst>
          </p:cNvPr>
          <p:cNvPicPr>
            <a:picLocks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488055" y="5073171"/>
            <a:ext cx="568325" cy="568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Rectangle 30">
            <a:extLst>
              <a:ext uri="{FF2B5EF4-FFF2-40B4-BE49-F238E27FC236}">
                <a16:creationId xmlns:a16="http://schemas.microsoft.com/office/drawing/2014/main" id="{448B3462-031F-9947-AF5C-D4957F4372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57566" y="5081627"/>
            <a:ext cx="275590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pitchFamily="34" charset="-122"/>
              </a:rPr>
              <a:t>Send the data to Influx DB cloud </a:t>
            </a:r>
          </a:p>
          <a:p>
            <a:pPr eaLnBrk="1" hangingPunct="1"/>
            <a:r>
              <a:rPr lang="en-US" altLang="en-US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pitchFamily="34" charset="-122"/>
              </a:rPr>
              <a:t> </a:t>
            </a:r>
            <a:endParaRPr lang="id-ID" altLang="en-US" sz="2400" b="1" dirty="0">
              <a:solidFill>
                <a:srgbClr val="6AE7FF"/>
              </a:solidFill>
              <a:latin typeface="Avenir Black" panose="02000503020000020003" pitchFamily="2" charset="0"/>
              <a:ea typeface="微软雅黑" panose="020B0503020204020204" pitchFamily="34" charset="-122"/>
            </a:endParaRPr>
          </a:p>
        </p:txBody>
      </p:sp>
      <p:pic>
        <p:nvPicPr>
          <p:cNvPr id="42" name="Group 35">
            <a:extLst>
              <a:ext uri="{FF2B5EF4-FFF2-40B4-BE49-F238E27FC236}">
                <a16:creationId xmlns:a16="http://schemas.microsoft.com/office/drawing/2014/main" id="{F6347103-79F7-0D4F-92DC-1FC131261C39}"/>
              </a:ext>
            </a:extLst>
          </p:cNvPr>
          <p:cNvPicPr>
            <a:picLocks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80141" y="5073171"/>
            <a:ext cx="568325" cy="568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8786B41A-C548-6B44-ABF4-D58A0831E4A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11" b="32800"/>
          <a:stretch/>
        </p:blipFill>
        <p:spPr>
          <a:xfrm>
            <a:off x="1296282" y="1583621"/>
            <a:ext cx="9074701" cy="3055531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D5C4497-F874-4540-9572-E422C08B66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25CE0AC-042C-424C-BBF7-5D595597753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212064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24" grpId="0"/>
      <p:bldP spid="38" grpId="0"/>
      <p:bldP spid="4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574B74-05BA-E644-B778-9EC9FBBE19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EE68C56-851D-0E49-A58C-F30516365F7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文本框 6">
            <a:extLst>
              <a:ext uri="{FF2B5EF4-FFF2-40B4-BE49-F238E27FC236}">
                <a16:creationId xmlns:a16="http://schemas.microsoft.com/office/drawing/2014/main" id="{0D6B12A3-1B76-584F-A6E6-E934127FAF2E}"/>
              </a:ext>
            </a:extLst>
          </p:cNvPr>
          <p:cNvSpPr txBox="1"/>
          <p:nvPr/>
        </p:nvSpPr>
        <p:spPr>
          <a:xfrm>
            <a:off x="-277486" y="440078"/>
            <a:ext cx="83505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10FBFE"/>
                </a:solidFill>
                <a:latin typeface="Avenir Black" panose="02000503020000020003" pitchFamily="2" charset="0"/>
                <a:ea typeface="微软雅黑" panose="020B0503020204020204" charset="-122"/>
              </a:rPr>
              <a:t>Custom Helmet Detection Module</a:t>
            </a:r>
            <a:endParaRPr lang="zh-CN" altLang="en-US" sz="3200" b="1" dirty="0">
              <a:solidFill>
                <a:srgbClr val="10FBFE"/>
              </a:solidFill>
              <a:latin typeface="Avenir Black" panose="02000503020000020003" pitchFamily="2" charset="0"/>
              <a:ea typeface="微软雅黑" panose="020B0503020204020204" charset="-122"/>
            </a:endParaRPr>
          </a:p>
        </p:txBody>
      </p:sp>
      <p:grpSp>
        <p:nvGrpSpPr>
          <p:cNvPr id="4" name="组合 5">
            <a:extLst>
              <a:ext uri="{FF2B5EF4-FFF2-40B4-BE49-F238E27FC236}">
                <a16:creationId xmlns:a16="http://schemas.microsoft.com/office/drawing/2014/main" id="{07FF1185-F0CE-C643-A316-15AC19A26CD8}"/>
              </a:ext>
            </a:extLst>
          </p:cNvPr>
          <p:cNvGrpSpPr/>
          <p:nvPr/>
        </p:nvGrpSpPr>
        <p:grpSpPr>
          <a:xfrm>
            <a:off x="-795836" y="1174021"/>
            <a:ext cx="8279765" cy="5715"/>
            <a:chOff x="0" y="7413"/>
            <a:chExt cx="13039" cy="9"/>
          </a:xfrm>
        </p:grpSpPr>
        <p:cxnSp>
          <p:nvCxnSpPr>
            <p:cNvPr id="5" name="直接连接符 45">
              <a:extLst>
                <a:ext uri="{FF2B5EF4-FFF2-40B4-BE49-F238E27FC236}">
                  <a16:creationId xmlns:a16="http://schemas.microsoft.com/office/drawing/2014/main" id="{59D8FA81-685D-2648-A0B5-C4CB02313989}"/>
                </a:ext>
              </a:extLst>
            </p:cNvPr>
            <p:cNvCxnSpPr/>
            <p:nvPr/>
          </p:nvCxnSpPr>
          <p:spPr>
            <a:xfrm>
              <a:off x="0" y="7413"/>
              <a:ext cx="628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1">
              <a:extLst>
                <a:ext uri="{FF2B5EF4-FFF2-40B4-BE49-F238E27FC236}">
                  <a16:creationId xmlns:a16="http://schemas.microsoft.com/office/drawing/2014/main" id="{62583621-AAA1-5448-9895-39AEEDA6AD6D}"/>
                </a:ext>
              </a:extLst>
            </p:cNvPr>
            <p:cNvCxnSpPr/>
            <p:nvPr/>
          </p:nvCxnSpPr>
          <p:spPr>
            <a:xfrm>
              <a:off x="5488" y="741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60E6C13F-D8F6-BD49-97AC-296AB677CD19}"/>
              </a:ext>
            </a:extLst>
          </p:cNvPr>
          <p:cNvGrpSpPr/>
          <p:nvPr/>
        </p:nvGrpSpPr>
        <p:grpSpPr>
          <a:xfrm>
            <a:off x="208416" y="1629543"/>
            <a:ext cx="10826531" cy="4472473"/>
            <a:chOff x="611187" y="1749930"/>
            <a:chExt cx="10826531" cy="4472473"/>
          </a:xfrm>
        </p:grpSpPr>
        <p:grpSp>
          <p:nvGrpSpPr>
            <p:cNvPr id="8" name="组合 6">
              <a:extLst>
                <a:ext uri="{FF2B5EF4-FFF2-40B4-BE49-F238E27FC236}">
                  <a16:creationId xmlns:a16="http://schemas.microsoft.com/office/drawing/2014/main" id="{01E7388E-2F4C-7C41-A109-4755C962AF7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58323" y="2297619"/>
              <a:ext cx="3482975" cy="3853943"/>
              <a:chOff x="0" y="507"/>
              <a:chExt cx="3482975" cy="3853942"/>
            </a:xfrm>
          </p:grpSpPr>
          <p:sp>
            <p:nvSpPr>
              <p:cNvPr id="21" name="Freeform 10">
                <a:extLst>
                  <a:ext uri="{FF2B5EF4-FFF2-40B4-BE49-F238E27FC236}">
                    <a16:creationId xmlns:a16="http://schemas.microsoft.com/office/drawing/2014/main" id="{BF486CCF-6B2F-A04E-8DCC-1A41CA8D36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875" y="1746249"/>
                <a:ext cx="533400" cy="1042987"/>
              </a:xfrm>
              <a:custGeom>
                <a:avLst/>
                <a:gdLst>
                  <a:gd name="T0" fmla="*/ 46716336 w 292"/>
                  <a:gd name="T1" fmla="*/ 1901786151 h 572"/>
                  <a:gd name="T2" fmla="*/ 0 w 292"/>
                  <a:gd name="T3" fmla="*/ 1446289125 h 572"/>
                  <a:gd name="T4" fmla="*/ 924314454 w 292"/>
                  <a:gd name="T5" fmla="*/ 0 h 572"/>
                  <a:gd name="T6" fmla="*/ 974368406 w 292"/>
                  <a:gd name="T7" fmla="*/ 109717838 h 572"/>
                  <a:gd name="T8" fmla="*/ 120128263 w 292"/>
                  <a:gd name="T9" fmla="*/ 1446289125 h 572"/>
                  <a:gd name="T10" fmla="*/ 163507183 w 292"/>
                  <a:gd name="T11" fmla="*/ 1875188171 h 572"/>
                  <a:gd name="T12" fmla="*/ 46716336 w 292"/>
                  <a:gd name="T13" fmla="*/ 1901786151 h 5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92"/>
                  <a:gd name="T22" fmla="*/ 0 h 572"/>
                  <a:gd name="T23" fmla="*/ 292 w 292"/>
                  <a:gd name="T24" fmla="*/ 572 h 5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92" h="572">
                    <a:moveTo>
                      <a:pt x="14" y="572"/>
                    </a:moveTo>
                    <a:cubicBezTo>
                      <a:pt x="4" y="527"/>
                      <a:pt x="0" y="481"/>
                      <a:pt x="0" y="435"/>
                    </a:cubicBezTo>
                    <a:cubicBezTo>
                      <a:pt x="0" y="250"/>
                      <a:pt x="108" y="79"/>
                      <a:pt x="277" y="0"/>
                    </a:cubicBezTo>
                    <a:cubicBezTo>
                      <a:pt x="292" y="33"/>
                      <a:pt x="292" y="33"/>
                      <a:pt x="292" y="33"/>
                    </a:cubicBezTo>
                    <a:cubicBezTo>
                      <a:pt x="136" y="106"/>
                      <a:pt x="36" y="264"/>
                      <a:pt x="36" y="435"/>
                    </a:cubicBezTo>
                    <a:cubicBezTo>
                      <a:pt x="36" y="479"/>
                      <a:pt x="40" y="522"/>
                      <a:pt x="49" y="564"/>
                    </a:cubicBezTo>
                    <a:lnTo>
                      <a:pt x="14" y="572"/>
                    </a:ln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Freeform 11">
                <a:extLst>
                  <a:ext uri="{FF2B5EF4-FFF2-40B4-BE49-F238E27FC236}">
                    <a16:creationId xmlns:a16="http://schemas.microsoft.com/office/drawing/2014/main" id="{DAF98A74-CDC1-7C43-9B54-11F286F629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0287" y="3043237"/>
                <a:ext cx="1620838" cy="652462"/>
              </a:xfrm>
              <a:custGeom>
                <a:avLst/>
                <a:gdLst>
                  <a:gd name="T0" fmla="*/ 719626549 w 888"/>
                  <a:gd name="T1" fmla="*/ 1189124803 h 358"/>
                  <a:gd name="T2" fmla="*/ 0 w 888"/>
                  <a:gd name="T3" fmla="*/ 1062904432 h 358"/>
                  <a:gd name="T4" fmla="*/ 43309962 w 888"/>
                  <a:gd name="T5" fmla="*/ 953292448 h 358"/>
                  <a:gd name="T6" fmla="*/ 719626549 w 888"/>
                  <a:gd name="T7" fmla="*/ 1069547513 h 358"/>
                  <a:gd name="T8" fmla="*/ 2147483647 w 888"/>
                  <a:gd name="T9" fmla="*/ 0 h 358"/>
                  <a:gd name="T10" fmla="*/ 2147483647 w 888"/>
                  <a:gd name="T11" fmla="*/ 73073925 h 358"/>
                  <a:gd name="T12" fmla="*/ 1992298659 w 888"/>
                  <a:gd name="T13" fmla="*/ 886861633 h 358"/>
                  <a:gd name="T14" fmla="*/ 719626549 w 888"/>
                  <a:gd name="T15" fmla="*/ 1189124803 h 35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888"/>
                  <a:gd name="T25" fmla="*/ 0 h 358"/>
                  <a:gd name="T26" fmla="*/ 888 w 888"/>
                  <a:gd name="T27" fmla="*/ 358 h 35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888" h="358">
                    <a:moveTo>
                      <a:pt x="216" y="358"/>
                    </a:moveTo>
                    <a:cubicBezTo>
                      <a:pt x="142" y="358"/>
                      <a:pt x="70" y="345"/>
                      <a:pt x="0" y="320"/>
                    </a:cubicBezTo>
                    <a:cubicBezTo>
                      <a:pt x="13" y="287"/>
                      <a:pt x="13" y="287"/>
                      <a:pt x="13" y="287"/>
                    </a:cubicBezTo>
                    <a:cubicBezTo>
                      <a:pt x="78" y="310"/>
                      <a:pt x="146" y="322"/>
                      <a:pt x="216" y="322"/>
                    </a:cubicBezTo>
                    <a:cubicBezTo>
                      <a:pt x="472" y="322"/>
                      <a:pt x="706" y="205"/>
                      <a:pt x="859" y="0"/>
                    </a:cubicBezTo>
                    <a:cubicBezTo>
                      <a:pt x="888" y="22"/>
                      <a:pt x="888" y="22"/>
                      <a:pt x="888" y="22"/>
                    </a:cubicBezTo>
                    <a:cubicBezTo>
                      <a:pt x="812" y="124"/>
                      <a:pt x="711" y="209"/>
                      <a:pt x="598" y="267"/>
                    </a:cubicBezTo>
                    <a:cubicBezTo>
                      <a:pt x="479" y="327"/>
                      <a:pt x="351" y="358"/>
                      <a:pt x="216" y="358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Freeform 12">
                <a:extLst>
                  <a:ext uri="{FF2B5EF4-FFF2-40B4-BE49-F238E27FC236}">
                    <a16:creationId xmlns:a16="http://schemas.microsoft.com/office/drawing/2014/main" id="{D198D188-0088-DB40-978D-D05FD1659C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68587" y="1227137"/>
                <a:ext cx="274638" cy="717550"/>
              </a:xfrm>
              <a:custGeom>
                <a:avLst/>
                <a:gdLst>
                  <a:gd name="T0" fmla="*/ 382158736 w 150"/>
                  <a:gd name="T1" fmla="*/ 1310122193 h 393"/>
                  <a:gd name="T2" fmla="*/ 0 w 150"/>
                  <a:gd name="T3" fmla="*/ 56671840 h 393"/>
                  <a:gd name="T4" fmla="*/ 107271757 w 150"/>
                  <a:gd name="T5" fmla="*/ 0 h 393"/>
                  <a:gd name="T6" fmla="*/ 502840231 w 150"/>
                  <a:gd name="T7" fmla="*/ 1296788183 h 393"/>
                  <a:gd name="T8" fmla="*/ 382158736 w 150"/>
                  <a:gd name="T9" fmla="*/ 1310122193 h 39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50"/>
                  <a:gd name="T16" fmla="*/ 0 h 393"/>
                  <a:gd name="T17" fmla="*/ 150 w 150"/>
                  <a:gd name="T18" fmla="*/ 393 h 39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50" h="393">
                    <a:moveTo>
                      <a:pt x="114" y="393"/>
                    </a:moveTo>
                    <a:cubicBezTo>
                      <a:pt x="100" y="261"/>
                      <a:pt x="61" y="135"/>
                      <a:pt x="0" y="17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95" y="122"/>
                      <a:pt x="135" y="253"/>
                      <a:pt x="150" y="389"/>
                    </a:cubicBezTo>
                    <a:lnTo>
                      <a:pt x="114" y="393"/>
                    </a:ln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pic>
            <p:nvPicPr>
              <p:cNvPr id="24" name="Group 54">
                <a:extLst>
                  <a:ext uri="{FF2B5EF4-FFF2-40B4-BE49-F238E27FC236}">
                    <a16:creationId xmlns:a16="http://schemas.microsoft.com/office/drawing/2014/main" id="{5A26EEAC-E53C-5249-B519-E35C1A627EAB}"/>
                  </a:ext>
                </a:extLst>
              </p:cNvPr>
              <p:cNvPicPr>
                <a:picLocks noChangeArrowheads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 bwMode="auto">
              <a:xfrm>
                <a:off x="765111" y="507"/>
                <a:ext cx="987552" cy="37185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5" name="Freeform 5">
                <a:extLst>
                  <a:ext uri="{FF2B5EF4-FFF2-40B4-BE49-F238E27FC236}">
                    <a16:creationId xmlns:a16="http://schemas.microsoft.com/office/drawing/2014/main" id="{66ECA6C3-FF2C-F14F-A8C5-C9532C7FE08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44537" y="1230312"/>
                <a:ext cx="925513" cy="925512"/>
              </a:xfrm>
              <a:custGeom>
                <a:avLst/>
                <a:gdLst>
                  <a:gd name="T0" fmla="*/ 843082128 w 507"/>
                  <a:gd name="T1" fmla="*/ 1689492085 h 507"/>
                  <a:gd name="T2" fmla="*/ 0 w 507"/>
                  <a:gd name="T3" fmla="*/ 843079391 h 507"/>
                  <a:gd name="T4" fmla="*/ 843082128 w 507"/>
                  <a:gd name="T5" fmla="*/ 0 h 507"/>
                  <a:gd name="T6" fmla="*/ 1689495736 w 507"/>
                  <a:gd name="T7" fmla="*/ 843079391 h 507"/>
                  <a:gd name="T8" fmla="*/ 843082128 w 507"/>
                  <a:gd name="T9" fmla="*/ 1689492085 h 507"/>
                  <a:gd name="T10" fmla="*/ 843082128 w 507"/>
                  <a:gd name="T11" fmla="*/ 133293833 h 507"/>
                  <a:gd name="T12" fmla="*/ 133293977 w 507"/>
                  <a:gd name="T13" fmla="*/ 843079391 h 507"/>
                  <a:gd name="T14" fmla="*/ 843082128 w 507"/>
                  <a:gd name="T15" fmla="*/ 1556198309 h 507"/>
                  <a:gd name="T16" fmla="*/ 1556201816 w 507"/>
                  <a:gd name="T17" fmla="*/ 843079391 h 507"/>
                  <a:gd name="T18" fmla="*/ 843082128 w 507"/>
                  <a:gd name="T19" fmla="*/ 133293833 h 50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07"/>
                  <a:gd name="T31" fmla="*/ 0 h 507"/>
                  <a:gd name="T32" fmla="*/ 507 w 507"/>
                  <a:gd name="T33" fmla="*/ 507 h 50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07" h="507">
                    <a:moveTo>
                      <a:pt x="253" y="507"/>
                    </a:moveTo>
                    <a:cubicBezTo>
                      <a:pt x="113" y="507"/>
                      <a:pt x="0" y="393"/>
                      <a:pt x="0" y="253"/>
                    </a:cubicBezTo>
                    <a:cubicBezTo>
                      <a:pt x="0" y="114"/>
                      <a:pt x="113" y="0"/>
                      <a:pt x="253" y="0"/>
                    </a:cubicBezTo>
                    <a:cubicBezTo>
                      <a:pt x="393" y="0"/>
                      <a:pt x="507" y="114"/>
                      <a:pt x="507" y="253"/>
                    </a:cubicBezTo>
                    <a:cubicBezTo>
                      <a:pt x="507" y="393"/>
                      <a:pt x="393" y="507"/>
                      <a:pt x="253" y="507"/>
                    </a:cubicBezTo>
                    <a:close/>
                    <a:moveTo>
                      <a:pt x="253" y="40"/>
                    </a:moveTo>
                    <a:cubicBezTo>
                      <a:pt x="136" y="40"/>
                      <a:pt x="40" y="136"/>
                      <a:pt x="40" y="253"/>
                    </a:cubicBezTo>
                    <a:cubicBezTo>
                      <a:pt x="40" y="371"/>
                      <a:pt x="136" y="467"/>
                      <a:pt x="253" y="467"/>
                    </a:cubicBezTo>
                    <a:cubicBezTo>
                      <a:pt x="371" y="467"/>
                      <a:pt x="467" y="371"/>
                      <a:pt x="467" y="253"/>
                    </a:cubicBezTo>
                    <a:cubicBezTo>
                      <a:pt x="467" y="136"/>
                      <a:pt x="371" y="40"/>
                      <a:pt x="253" y="40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Freeform 6">
                <a:extLst>
                  <a:ext uri="{FF2B5EF4-FFF2-40B4-BE49-F238E27FC236}">
                    <a16:creationId xmlns:a16="http://schemas.microsoft.com/office/drawing/2014/main" id="{A9DAE2C2-8BC2-E84C-85AB-839DC1E92BE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0" y="2681287"/>
                <a:ext cx="1173163" cy="1173162"/>
              </a:xfrm>
              <a:custGeom>
                <a:avLst/>
                <a:gdLst>
                  <a:gd name="T0" fmla="*/ 1071891532 w 643"/>
                  <a:gd name="T1" fmla="*/ 2140449677 h 643"/>
                  <a:gd name="T2" fmla="*/ 0 w 643"/>
                  <a:gd name="T3" fmla="*/ 1068560883 h 643"/>
                  <a:gd name="T4" fmla="*/ 1071891532 w 643"/>
                  <a:gd name="T5" fmla="*/ 0 h 643"/>
                  <a:gd name="T6" fmla="*/ 2140453326 w 643"/>
                  <a:gd name="T7" fmla="*/ 1068560883 h 643"/>
                  <a:gd name="T8" fmla="*/ 1071891532 w 643"/>
                  <a:gd name="T9" fmla="*/ 2140449677 h 643"/>
                  <a:gd name="T10" fmla="*/ 1071891532 w 643"/>
                  <a:gd name="T11" fmla="*/ 133154806 h 643"/>
                  <a:gd name="T12" fmla="*/ 133154919 w 643"/>
                  <a:gd name="T13" fmla="*/ 1068560883 h 643"/>
                  <a:gd name="T14" fmla="*/ 1071891532 w 643"/>
                  <a:gd name="T15" fmla="*/ 2007294928 h 643"/>
                  <a:gd name="T16" fmla="*/ 2007298464 w 643"/>
                  <a:gd name="T17" fmla="*/ 1068560883 h 643"/>
                  <a:gd name="T18" fmla="*/ 1071891532 w 643"/>
                  <a:gd name="T19" fmla="*/ 133154806 h 64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43"/>
                  <a:gd name="T31" fmla="*/ 0 h 643"/>
                  <a:gd name="T32" fmla="*/ 643 w 643"/>
                  <a:gd name="T33" fmla="*/ 643 h 64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43" h="643">
                    <a:moveTo>
                      <a:pt x="322" y="643"/>
                    </a:moveTo>
                    <a:cubicBezTo>
                      <a:pt x="145" y="643"/>
                      <a:pt x="0" y="498"/>
                      <a:pt x="0" y="321"/>
                    </a:cubicBezTo>
                    <a:cubicBezTo>
                      <a:pt x="0" y="144"/>
                      <a:pt x="145" y="0"/>
                      <a:pt x="322" y="0"/>
                    </a:cubicBezTo>
                    <a:cubicBezTo>
                      <a:pt x="499" y="0"/>
                      <a:pt x="643" y="144"/>
                      <a:pt x="643" y="321"/>
                    </a:cubicBezTo>
                    <a:cubicBezTo>
                      <a:pt x="643" y="498"/>
                      <a:pt x="499" y="643"/>
                      <a:pt x="322" y="643"/>
                    </a:cubicBezTo>
                    <a:close/>
                    <a:moveTo>
                      <a:pt x="322" y="40"/>
                    </a:moveTo>
                    <a:cubicBezTo>
                      <a:pt x="167" y="40"/>
                      <a:pt x="40" y="166"/>
                      <a:pt x="40" y="321"/>
                    </a:cubicBezTo>
                    <a:cubicBezTo>
                      <a:pt x="40" y="476"/>
                      <a:pt x="167" y="603"/>
                      <a:pt x="322" y="603"/>
                    </a:cubicBezTo>
                    <a:cubicBezTo>
                      <a:pt x="477" y="603"/>
                      <a:pt x="603" y="476"/>
                      <a:pt x="603" y="321"/>
                    </a:cubicBezTo>
                    <a:cubicBezTo>
                      <a:pt x="603" y="166"/>
                      <a:pt x="477" y="40"/>
                      <a:pt x="322" y="40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863E1BF7-09CD-FD48-9B45-861E8F9FAC2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36787" y="1901824"/>
                <a:ext cx="1246188" cy="1246187"/>
              </a:xfrm>
              <a:custGeom>
                <a:avLst/>
                <a:gdLst>
                  <a:gd name="T0" fmla="*/ 1138548789 w 683"/>
                  <a:gd name="T1" fmla="*/ 2147483647 h 683"/>
                  <a:gd name="T2" fmla="*/ 0 w 683"/>
                  <a:gd name="T3" fmla="*/ 1135218021 h 683"/>
                  <a:gd name="T4" fmla="*/ 1138548789 w 683"/>
                  <a:gd name="T5" fmla="*/ 0 h 683"/>
                  <a:gd name="T6" fmla="*/ 2147483647 w 683"/>
                  <a:gd name="T7" fmla="*/ 1135218021 h 683"/>
                  <a:gd name="T8" fmla="*/ 1138548789 w 683"/>
                  <a:gd name="T9" fmla="*/ 2147483647 h 683"/>
                  <a:gd name="T10" fmla="*/ 1138548789 w 683"/>
                  <a:gd name="T11" fmla="*/ 133163210 h 683"/>
                  <a:gd name="T12" fmla="*/ 133163317 w 683"/>
                  <a:gd name="T13" fmla="*/ 1135218021 h 683"/>
                  <a:gd name="T14" fmla="*/ 1138548789 w 683"/>
                  <a:gd name="T15" fmla="*/ 2140602743 h 683"/>
                  <a:gd name="T16" fmla="*/ 2140606286 w 683"/>
                  <a:gd name="T17" fmla="*/ 1135218021 h 683"/>
                  <a:gd name="T18" fmla="*/ 1138548789 w 683"/>
                  <a:gd name="T19" fmla="*/ 133163210 h 68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3"/>
                  <a:gd name="T31" fmla="*/ 0 h 683"/>
                  <a:gd name="T32" fmla="*/ 683 w 683"/>
                  <a:gd name="T33" fmla="*/ 683 h 68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3" h="683">
                    <a:moveTo>
                      <a:pt x="342" y="683"/>
                    </a:moveTo>
                    <a:cubicBezTo>
                      <a:pt x="154" y="683"/>
                      <a:pt x="0" y="530"/>
                      <a:pt x="0" y="341"/>
                    </a:cubicBezTo>
                    <a:cubicBezTo>
                      <a:pt x="0" y="153"/>
                      <a:pt x="154" y="0"/>
                      <a:pt x="342" y="0"/>
                    </a:cubicBezTo>
                    <a:cubicBezTo>
                      <a:pt x="530" y="0"/>
                      <a:pt x="683" y="153"/>
                      <a:pt x="683" y="341"/>
                    </a:cubicBezTo>
                    <a:cubicBezTo>
                      <a:pt x="683" y="530"/>
                      <a:pt x="530" y="683"/>
                      <a:pt x="342" y="683"/>
                    </a:cubicBezTo>
                    <a:close/>
                    <a:moveTo>
                      <a:pt x="342" y="40"/>
                    </a:moveTo>
                    <a:cubicBezTo>
                      <a:pt x="176" y="40"/>
                      <a:pt x="40" y="175"/>
                      <a:pt x="40" y="341"/>
                    </a:cubicBezTo>
                    <a:cubicBezTo>
                      <a:pt x="40" y="508"/>
                      <a:pt x="176" y="643"/>
                      <a:pt x="342" y="643"/>
                    </a:cubicBezTo>
                    <a:cubicBezTo>
                      <a:pt x="508" y="643"/>
                      <a:pt x="643" y="508"/>
                      <a:pt x="643" y="341"/>
                    </a:cubicBezTo>
                    <a:cubicBezTo>
                      <a:pt x="643" y="175"/>
                      <a:pt x="508" y="40"/>
                      <a:pt x="342" y="40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Freeform 8">
                <a:extLst>
                  <a:ext uri="{FF2B5EF4-FFF2-40B4-BE49-F238E27FC236}">
                    <a16:creationId xmlns:a16="http://schemas.microsoft.com/office/drawing/2014/main" id="{40228C2A-789A-6D49-A042-3B18442CF7C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90675" y="9524"/>
                <a:ext cx="1414463" cy="1412875"/>
              </a:xfrm>
              <a:custGeom>
                <a:avLst/>
                <a:gdLst>
                  <a:gd name="T0" fmla="*/ 1292443258 w 775"/>
                  <a:gd name="T1" fmla="*/ 2147483647 h 775"/>
                  <a:gd name="T2" fmla="*/ 0 w 775"/>
                  <a:gd name="T3" fmla="*/ 1286219466 h 775"/>
                  <a:gd name="T4" fmla="*/ 1292443258 w 775"/>
                  <a:gd name="T5" fmla="*/ 0 h 775"/>
                  <a:gd name="T6" fmla="*/ 2147483647 w 775"/>
                  <a:gd name="T7" fmla="*/ 1286219466 h 775"/>
                  <a:gd name="T8" fmla="*/ 1292443258 w 775"/>
                  <a:gd name="T9" fmla="*/ 2147483647 h 775"/>
                  <a:gd name="T10" fmla="*/ 1292443258 w 775"/>
                  <a:gd name="T11" fmla="*/ 146237131 h 775"/>
                  <a:gd name="T12" fmla="*/ 146565754 w 775"/>
                  <a:gd name="T13" fmla="*/ 1286219466 h 775"/>
                  <a:gd name="T14" fmla="*/ 1292443258 w 775"/>
                  <a:gd name="T15" fmla="*/ 2147483647 h 775"/>
                  <a:gd name="T16" fmla="*/ 2147483647 w 775"/>
                  <a:gd name="T17" fmla="*/ 1286219466 h 775"/>
                  <a:gd name="T18" fmla="*/ 1292443258 w 775"/>
                  <a:gd name="T19" fmla="*/ 146237131 h 7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775"/>
                  <a:gd name="T31" fmla="*/ 0 h 775"/>
                  <a:gd name="T32" fmla="*/ 775 w 775"/>
                  <a:gd name="T33" fmla="*/ 775 h 7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775" h="775">
                    <a:moveTo>
                      <a:pt x="388" y="775"/>
                    </a:moveTo>
                    <a:cubicBezTo>
                      <a:pt x="174" y="775"/>
                      <a:pt x="0" y="601"/>
                      <a:pt x="0" y="387"/>
                    </a:cubicBezTo>
                    <a:cubicBezTo>
                      <a:pt x="0" y="174"/>
                      <a:pt x="174" y="0"/>
                      <a:pt x="388" y="0"/>
                    </a:cubicBezTo>
                    <a:cubicBezTo>
                      <a:pt x="602" y="0"/>
                      <a:pt x="775" y="174"/>
                      <a:pt x="775" y="387"/>
                    </a:cubicBezTo>
                    <a:cubicBezTo>
                      <a:pt x="775" y="601"/>
                      <a:pt x="602" y="775"/>
                      <a:pt x="388" y="775"/>
                    </a:cubicBezTo>
                    <a:close/>
                    <a:moveTo>
                      <a:pt x="388" y="44"/>
                    </a:moveTo>
                    <a:cubicBezTo>
                      <a:pt x="199" y="44"/>
                      <a:pt x="44" y="198"/>
                      <a:pt x="44" y="387"/>
                    </a:cubicBezTo>
                    <a:cubicBezTo>
                      <a:pt x="44" y="577"/>
                      <a:pt x="199" y="731"/>
                      <a:pt x="388" y="731"/>
                    </a:cubicBezTo>
                    <a:cubicBezTo>
                      <a:pt x="577" y="731"/>
                      <a:pt x="731" y="577"/>
                      <a:pt x="731" y="387"/>
                    </a:cubicBezTo>
                    <a:cubicBezTo>
                      <a:pt x="731" y="198"/>
                      <a:pt x="577" y="44"/>
                      <a:pt x="388" y="44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" name="TextBox 86">
              <a:extLst>
                <a:ext uri="{FF2B5EF4-FFF2-40B4-BE49-F238E27FC236}">
                  <a16:creationId xmlns:a16="http://schemas.microsoft.com/office/drawing/2014/main" id="{330A027D-15D7-C648-951A-8620E1CADD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23434" y="1749930"/>
              <a:ext cx="621919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eaLnBrk="1" hangingPunct="1"/>
              <a:r>
                <a:rPr lang="en-US" altLang="zh-CN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Helmet Detection Results</a:t>
              </a:r>
              <a:endParaRPr lang="id-ID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" name="Rectangle 30">
              <a:extLst>
                <a:ext uri="{FF2B5EF4-FFF2-40B4-BE49-F238E27FC236}">
                  <a16:creationId xmlns:a16="http://schemas.microsoft.com/office/drawing/2014/main" id="{B8A5EB44-E822-FE4F-AF2F-E6500EE9EB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1187" y="3587751"/>
              <a:ext cx="4429760" cy="9233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eaLnBrk="1" hangingPunct="1"/>
              <a:r>
                <a:rPr lang="en-US" altLang="en-US" b="1" dirty="0">
                  <a:solidFill>
                    <a:schemeClr val="bg1"/>
                  </a:solidFill>
                  <a:latin typeface="Avenir Medium" panose="02000503020000020003" pitchFamily="2" charset="0"/>
                  <a:ea typeface="微软雅黑" panose="020B0503020204020204" pitchFamily="34" charset="-122"/>
                </a:rPr>
                <a:t>Gather data and prepare the dataset to be compatible with Yolo-v5</a:t>
              </a:r>
            </a:p>
            <a:p>
              <a:pPr eaLnBrk="1" hangingPunct="1"/>
              <a:r>
                <a:rPr lang="en-US" altLang="en-US" b="1" dirty="0">
                  <a:solidFill>
                    <a:schemeClr val="bg1"/>
                  </a:solidFill>
                  <a:latin typeface="Avenir Medium" panose="02000503020000020003" pitchFamily="2" charset="0"/>
                  <a:ea typeface="微软雅黑" panose="020B0503020204020204" pitchFamily="34" charset="-122"/>
                </a:rPr>
                <a:t> </a:t>
              </a:r>
              <a:endParaRPr lang="id-ID" altLang="en-US" sz="2000" b="1" dirty="0">
                <a:solidFill>
                  <a:srgbClr val="6AE7FF"/>
                </a:solidFill>
                <a:latin typeface="Avenir Medium" panose="02000503020000020003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11" name="Rectangle 30">
              <a:extLst>
                <a:ext uri="{FF2B5EF4-FFF2-40B4-BE49-F238E27FC236}">
                  <a16:creationId xmlns:a16="http://schemas.microsoft.com/office/drawing/2014/main" id="{0DA08C3F-0655-FC48-8795-5FDB73DEA6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08969" y="5299073"/>
              <a:ext cx="2379663" cy="9233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eaLnBrk="1" hangingPunct="1"/>
              <a:r>
                <a:rPr lang="en-US" altLang="en-US" b="1" dirty="0">
                  <a:solidFill>
                    <a:schemeClr val="bg1"/>
                  </a:solidFill>
                  <a:latin typeface="Avenir Medium" panose="02000503020000020003" pitchFamily="2" charset="0"/>
                  <a:ea typeface="微软雅黑" panose="020B0503020204020204" pitchFamily="34" charset="-122"/>
                </a:rPr>
                <a:t>Configure Yolo-v5 for model training</a:t>
              </a:r>
            </a:p>
            <a:p>
              <a:pPr eaLnBrk="1" hangingPunct="1"/>
              <a:r>
                <a:rPr lang="en-US" altLang="en-US" b="1" dirty="0">
                  <a:solidFill>
                    <a:schemeClr val="bg1"/>
                  </a:solidFill>
                  <a:latin typeface="Avenir Medium" panose="02000503020000020003" pitchFamily="2" charset="0"/>
                  <a:ea typeface="微软雅黑" panose="020B0503020204020204" pitchFamily="34" charset="-122"/>
                </a:rPr>
                <a:t> </a:t>
              </a:r>
              <a:endParaRPr lang="id-ID" altLang="en-US" sz="2000" b="1" dirty="0">
                <a:solidFill>
                  <a:srgbClr val="6AE7FF"/>
                </a:solidFill>
                <a:latin typeface="Avenir Medium" panose="02000503020000020003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12" name="Rectangle 30">
              <a:extLst>
                <a:ext uri="{FF2B5EF4-FFF2-40B4-BE49-F238E27FC236}">
                  <a16:creationId xmlns:a16="http://schemas.microsoft.com/office/drawing/2014/main" id="{1DF8822A-1B15-6D4D-9EC8-1775EA81F2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95452" y="2598003"/>
              <a:ext cx="3364647" cy="12003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eaLnBrk="1" hangingPunct="1"/>
              <a:r>
                <a:rPr lang="en-US" altLang="en-US" b="1" dirty="0">
                  <a:solidFill>
                    <a:schemeClr val="bg1"/>
                  </a:solidFill>
                  <a:latin typeface="Avenir Medium" panose="02000503020000020003" pitchFamily="2" charset="0"/>
                  <a:ea typeface="微软雅黑" panose="020B0503020204020204" pitchFamily="34" charset="-122"/>
                </a:rPr>
                <a:t>Run helmet detection on live feed using custom trained weights</a:t>
              </a:r>
            </a:p>
            <a:p>
              <a:pPr eaLnBrk="1" hangingPunct="1"/>
              <a:r>
                <a:rPr lang="en-US" altLang="en-US" b="1" dirty="0">
                  <a:solidFill>
                    <a:schemeClr val="bg1"/>
                  </a:solidFill>
                  <a:latin typeface="Avenir Medium" panose="02000503020000020003" pitchFamily="2" charset="0"/>
                  <a:ea typeface="微软雅黑" panose="020B0503020204020204" pitchFamily="34" charset="-122"/>
                </a:rPr>
                <a:t> </a:t>
              </a:r>
              <a:endParaRPr lang="id-ID" altLang="en-US" sz="2000" b="1" dirty="0">
                <a:solidFill>
                  <a:srgbClr val="6AE7FF"/>
                </a:solidFill>
                <a:latin typeface="Avenir Medium" panose="02000503020000020003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13" name="Rectangle 30">
              <a:extLst>
                <a:ext uri="{FF2B5EF4-FFF2-40B4-BE49-F238E27FC236}">
                  <a16:creationId xmlns:a16="http://schemas.microsoft.com/office/drawing/2014/main" id="{FF361A25-D5B2-FC48-8FFB-D98A7C54F3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73071" y="4540306"/>
              <a:ext cx="3364647" cy="12003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eaLnBrk="1" hangingPunct="1"/>
              <a:r>
                <a:rPr lang="en-US" altLang="en-US" b="1" dirty="0">
                  <a:solidFill>
                    <a:schemeClr val="bg1"/>
                  </a:solidFill>
                  <a:latin typeface="Avenir Medium" panose="02000503020000020003" pitchFamily="2" charset="0"/>
                  <a:ea typeface="微软雅黑" panose="020B0503020204020204" pitchFamily="34" charset="-122"/>
                </a:rPr>
                <a:t>Train the model for helmet detection and export the training result as weights file</a:t>
              </a:r>
            </a:p>
            <a:p>
              <a:pPr eaLnBrk="1" hangingPunct="1"/>
              <a:r>
                <a:rPr lang="en-US" altLang="en-US" b="1" dirty="0">
                  <a:solidFill>
                    <a:schemeClr val="bg1"/>
                  </a:solidFill>
                  <a:latin typeface="Avenir Medium" panose="02000503020000020003" pitchFamily="2" charset="0"/>
                  <a:ea typeface="微软雅黑" panose="020B0503020204020204" pitchFamily="34" charset="-122"/>
                </a:rPr>
                <a:t> </a:t>
              </a:r>
              <a:endParaRPr lang="id-ID" altLang="en-US" sz="2000" b="1" dirty="0">
                <a:solidFill>
                  <a:srgbClr val="6AE7FF"/>
                </a:solidFill>
                <a:latin typeface="Avenir Medium" panose="02000503020000020003" pitchFamily="2" charset="0"/>
                <a:ea typeface="微软雅黑" panose="020B0503020204020204" pitchFamily="34" charset="-122"/>
              </a:endParaRPr>
            </a:p>
          </p:txBody>
        </p:sp>
        <p:pic>
          <p:nvPicPr>
            <p:cNvPr id="14" name="Picture 13" descr="Icon&#10;&#10;Description automatically generated">
              <a:extLst>
                <a:ext uri="{FF2B5EF4-FFF2-40B4-BE49-F238E27FC236}">
                  <a16:creationId xmlns:a16="http://schemas.microsoft.com/office/drawing/2014/main" id="{7C8927CC-6945-B140-8E95-3C3AD241D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5317808" y="3748106"/>
              <a:ext cx="510286" cy="510286"/>
            </a:xfrm>
            <a:prstGeom prst="rect">
              <a:avLst/>
            </a:prstGeom>
          </p:spPr>
        </p:pic>
        <p:pic>
          <p:nvPicPr>
            <p:cNvPr id="15" name="Picture 14" descr="Icon&#10;&#10;Description automatically generated">
              <a:extLst>
                <a:ext uri="{FF2B5EF4-FFF2-40B4-BE49-F238E27FC236}">
                  <a16:creationId xmlns:a16="http://schemas.microsoft.com/office/drawing/2014/main" id="{B1A3E19C-726B-C645-B1E7-12214632F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16768" y="5248751"/>
              <a:ext cx="632460" cy="632460"/>
            </a:xfrm>
            <a:prstGeom prst="rect">
              <a:avLst/>
            </a:prstGeom>
          </p:spPr>
        </p:pic>
        <p:pic>
          <p:nvPicPr>
            <p:cNvPr id="16" name="Picture 15" descr="Icon&#10;&#10;Description automatically generated">
              <a:extLst>
                <a:ext uri="{FF2B5EF4-FFF2-40B4-BE49-F238E27FC236}">
                  <a16:creationId xmlns:a16="http://schemas.microsoft.com/office/drawing/2014/main" id="{E714DD1D-D5F6-F84D-B6C8-8A8C65D3A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09448" y="4579143"/>
              <a:ext cx="533400" cy="533400"/>
            </a:xfrm>
            <a:prstGeom prst="rect">
              <a:avLst/>
            </a:prstGeom>
          </p:spPr>
        </p:pic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A1D1B9A-2AE2-984A-8FFE-34F223B5EEF7}"/>
                </a:ext>
              </a:extLst>
            </p:cNvPr>
            <p:cNvGrpSpPr/>
            <p:nvPr/>
          </p:nvGrpSpPr>
          <p:grpSpPr>
            <a:xfrm>
              <a:off x="3903891" y="1826597"/>
              <a:ext cx="987552" cy="987552"/>
              <a:chOff x="3778587" y="1803843"/>
              <a:chExt cx="987552" cy="987552"/>
            </a:xfrm>
          </p:grpSpPr>
          <p:pic>
            <p:nvPicPr>
              <p:cNvPr id="19" name="Picture 18" descr="A white cross on a black background&#10;&#10;Description automatically generated with medium confidence">
                <a:extLst>
                  <a:ext uri="{FF2B5EF4-FFF2-40B4-BE49-F238E27FC236}">
                    <a16:creationId xmlns:a16="http://schemas.microsoft.com/office/drawing/2014/main" id="{D7ED4AB0-F878-BD45-B1B9-F70BDFDB62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78587" y="1803843"/>
                <a:ext cx="987552" cy="987552"/>
              </a:xfrm>
              <a:prstGeom prst="rect">
                <a:avLst/>
              </a:prstGeom>
            </p:spPr>
          </p:pic>
          <p:pic>
            <p:nvPicPr>
              <p:cNvPr id="20" name="Picture 19" descr="Icon&#10;&#10;Description automatically generated">
                <a:extLst>
                  <a:ext uri="{FF2B5EF4-FFF2-40B4-BE49-F238E27FC236}">
                    <a16:creationId xmlns:a16="http://schemas.microsoft.com/office/drawing/2014/main" id="{EC90A1F2-8123-8C44-9120-243EBABE2B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90169" y="1890647"/>
                <a:ext cx="778828" cy="778828"/>
              </a:xfrm>
              <a:prstGeom prst="rect">
                <a:avLst/>
              </a:prstGeom>
            </p:spPr>
          </p:pic>
        </p:grpSp>
        <p:pic>
          <p:nvPicPr>
            <p:cNvPr id="18" name="Picture 17" descr="Icon&#10;&#10;Description automatically generated">
              <a:extLst>
                <a:ext uri="{FF2B5EF4-FFF2-40B4-BE49-F238E27FC236}">
                  <a16:creationId xmlns:a16="http://schemas.microsoft.com/office/drawing/2014/main" id="{1FFFAE04-FD10-054F-9CFD-7245A79962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2977" y="2690269"/>
              <a:ext cx="645607" cy="6456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918426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0">
            <a:extLst>
              <a:ext uri="{FF2B5EF4-FFF2-40B4-BE49-F238E27FC236}">
                <a16:creationId xmlns:a16="http://schemas.microsoft.com/office/drawing/2014/main" id="{9EFF159A-A542-634D-981C-6404125022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068" y="3771090"/>
            <a:ext cx="4723780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pitchFamily="34" charset="-122"/>
              </a:rPr>
              <a:t>Deploy the module on IoT Edge device and send real time data to Influx DB</a:t>
            </a:r>
          </a:p>
          <a:p>
            <a:pPr eaLnBrk="1" hangingPunct="1"/>
            <a:r>
              <a:rPr lang="en-US" altLang="en-US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pitchFamily="34" charset="-122"/>
              </a:rPr>
              <a:t> </a:t>
            </a:r>
            <a:endParaRPr lang="id-ID" altLang="en-US" sz="2400" b="1" dirty="0">
              <a:solidFill>
                <a:srgbClr val="6AE7FF"/>
              </a:solidFill>
              <a:latin typeface="Avenir Black" panose="02000503020000020003" pitchFamily="2" charset="0"/>
              <a:ea typeface="微软雅黑" panose="020B0503020204020204" pitchFamily="34" charset="-122"/>
            </a:endParaRPr>
          </a:p>
        </p:txBody>
      </p:sp>
      <p:sp>
        <p:nvSpPr>
          <p:cNvPr id="27" name="Rectangle 30">
            <a:extLst>
              <a:ext uri="{FF2B5EF4-FFF2-40B4-BE49-F238E27FC236}">
                <a16:creationId xmlns:a16="http://schemas.microsoft.com/office/drawing/2014/main" id="{61F99E0A-56D2-694C-9A78-98EAA90743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068" y="2098362"/>
            <a:ext cx="4723780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pitchFamily="34" charset="-122"/>
              </a:rPr>
              <a:t>Modify Docker create options to use webcam as input source for detection modules</a:t>
            </a:r>
          </a:p>
          <a:p>
            <a:pPr eaLnBrk="1" hangingPunct="1"/>
            <a:r>
              <a:rPr lang="en-US" altLang="en-US" sz="2000" b="1" dirty="0">
                <a:solidFill>
                  <a:schemeClr val="bg1"/>
                </a:solidFill>
                <a:latin typeface="Avenir Black" panose="02000503020000020003" pitchFamily="2" charset="0"/>
                <a:ea typeface="微软雅黑" panose="020B0503020204020204" pitchFamily="34" charset="-122"/>
              </a:rPr>
              <a:t> </a:t>
            </a:r>
            <a:endParaRPr lang="id-ID" altLang="en-US" sz="2400" b="1" dirty="0">
              <a:solidFill>
                <a:srgbClr val="6AE7FF"/>
              </a:solidFill>
              <a:latin typeface="Avenir Black" panose="02000503020000020003" pitchFamily="2" charset="0"/>
              <a:ea typeface="微软雅黑" panose="020B0503020204020204" pitchFamily="34" charset="-122"/>
            </a:endParaRPr>
          </a:p>
        </p:txBody>
      </p:sp>
      <p:sp>
        <p:nvSpPr>
          <p:cNvPr id="4" name="e7d195523061f1c0" descr="e7d195523061f1c0205959036996ad55c215b892a7aac5c0B9ADEF7896FB48F2EF97163A2DE1401E1875DEDC438B7864AD24CA23553DBBBD975DAF4CAD4A2592689FFB6CEE59FFA55B2702D0E5EE29CD908F8B157BF8F8399D08F01223CB0B1EBC5650C3AFE340F4E4722CA93B5E940EF49FBB9E99B7DC58FDDEFD6852FB47095B54E1558E4D4F7E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e7d195523061f1c0205959036996ad55c215b892a7aac5c0B9ADEF7896FB48F2EF97163A2DE1401E1875DEDC438B7864AD24CA23553DBBBD975DAF4CAD4A2592689FFB6CEE59FFA55B2702D0E5EE29CD908F8B157BF8F8399D08F01223CB0B1EBC5650C3AFE340F4E4722CA93B5E940EF49FBB9E99B7DC58FDDEFD6852FB47095B54E1558E4D4F7E</a:t>
            </a:r>
            <a:endParaRPr lang="zh-CN" altLang="en-US" sz="100"/>
          </a:p>
        </p:txBody>
      </p:sp>
      <p:grpSp>
        <p:nvGrpSpPr>
          <p:cNvPr id="5" name="组合 135">
            <a:extLst>
              <a:ext uri="{FF2B5EF4-FFF2-40B4-BE49-F238E27FC236}">
                <a16:creationId xmlns:a16="http://schemas.microsoft.com/office/drawing/2014/main" id="{05E8AF4B-EDD1-CD41-B696-7A607AC70F9D}"/>
              </a:ext>
            </a:extLst>
          </p:cNvPr>
          <p:cNvGrpSpPr/>
          <p:nvPr/>
        </p:nvGrpSpPr>
        <p:grpSpPr>
          <a:xfrm rot="10800000" flipH="1">
            <a:off x="170545" y="269782"/>
            <a:ext cx="11840641" cy="5608586"/>
            <a:chOff x="850264" y="1552754"/>
            <a:chExt cx="10491473" cy="4877076"/>
          </a:xfrm>
        </p:grpSpPr>
        <p:grpSp>
          <p:nvGrpSpPr>
            <p:cNvPr id="6" name="组合 134">
              <a:extLst>
                <a:ext uri="{FF2B5EF4-FFF2-40B4-BE49-F238E27FC236}">
                  <a16:creationId xmlns:a16="http://schemas.microsoft.com/office/drawing/2014/main" id="{344FF450-21E5-0742-8F68-1015D2D69B27}"/>
                </a:ext>
              </a:extLst>
            </p:cNvPr>
            <p:cNvGrpSpPr/>
            <p:nvPr/>
          </p:nvGrpSpPr>
          <p:grpSpPr>
            <a:xfrm>
              <a:off x="850264" y="1552754"/>
              <a:ext cx="10491473" cy="4877076"/>
              <a:chOff x="850264" y="1552754"/>
              <a:chExt cx="10491473" cy="4877076"/>
            </a:xfrm>
          </p:grpSpPr>
          <p:sp>
            <p:nvSpPr>
              <p:cNvPr id="10" name="任意多边形 1">
                <a:extLst>
                  <a:ext uri="{FF2B5EF4-FFF2-40B4-BE49-F238E27FC236}">
                    <a16:creationId xmlns:a16="http://schemas.microsoft.com/office/drawing/2014/main" id="{3DE22EFC-03FC-5542-B4E5-0906D5843128}"/>
                  </a:ext>
                </a:extLst>
              </p:cNvPr>
              <p:cNvSpPr/>
              <p:nvPr/>
            </p:nvSpPr>
            <p:spPr>
              <a:xfrm>
                <a:off x="850264" y="1552754"/>
                <a:ext cx="10491473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6AE7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pSp>
            <p:nvGrpSpPr>
              <p:cNvPr id="11" name="组合 133">
                <a:extLst>
                  <a:ext uri="{FF2B5EF4-FFF2-40B4-BE49-F238E27FC236}">
                    <a16:creationId xmlns:a16="http://schemas.microsoft.com/office/drawing/2014/main" id="{53555AAA-4DE2-1B4C-B9AA-2901074B416A}"/>
                  </a:ext>
                </a:extLst>
              </p:cNvPr>
              <p:cNvGrpSpPr/>
              <p:nvPr/>
            </p:nvGrpSpPr>
            <p:grpSpPr>
              <a:xfrm flipH="1">
                <a:off x="8703445" y="1553441"/>
                <a:ext cx="1573211" cy="303301"/>
                <a:chOff x="8522053" y="1552754"/>
                <a:chExt cx="1547285" cy="303301"/>
              </a:xfrm>
            </p:grpSpPr>
            <p:sp>
              <p:nvSpPr>
                <p:cNvPr id="12" name="平行四边形 2">
                  <a:extLst>
                    <a:ext uri="{FF2B5EF4-FFF2-40B4-BE49-F238E27FC236}">
                      <a16:creationId xmlns:a16="http://schemas.microsoft.com/office/drawing/2014/main" id="{61B59575-EA49-3A4B-A52A-42CC2DED2FD7}"/>
                    </a:ext>
                  </a:extLst>
                </p:cNvPr>
                <p:cNvSpPr/>
                <p:nvPr/>
              </p:nvSpPr>
              <p:spPr>
                <a:xfrm>
                  <a:off x="9478430" y="1552754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6AE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13" name="平行四边形 125">
                  <a:extLst>
                    <a:ext uri="{FF2B5EF4-FFF2-40B4-BE49-F238E27FC236}">
                      <a16:creationId xmlns:a16="http://schemas.microsoft.com/office/drawing/2014/main" id="{D4D80EA4-F86F-AD4F-B4FD-15AEB1EE844A}"/>
                    </a:ext>
                  </a:extLst>
                </p:cNvPr>
                <p:cNvSpPr/>
                <p:nvPr/>
              </p:nvSpPr>
              <p:spPr>
                <a:xfrm>
                  <a:off x="9006942" y="1552754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6AE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14" name="平行四边形 126">
                  <a:extLst>
                    <a:ext uri="{FF2B5EF4-FFF2-40B4-BE49-F238E27FC236}">
                      <a16:creationId xmlns:a16="http://schemas.microsoft.com/office/drawing/2014/main" id="{478E7F99-6B0C-8D41-824D-43411957375C}"/>
                    </a:ext>
                  </a:extLst>
                </p:cNvPr>
                <p:cNvSpPr/>
                <p:nvPr/>
              </p:nvSpPr>
              <p:spPr>
                <a:xfrm>
                  <a:off x="8522053" y="1552754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6AE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7" name="平行四边形 117">
              <a:extLst>
                <a:ext uri="{FF2B5EF4-FFF2-40B4-BE49-F238E27FC236}">
                  <a16:creationId xmlns:a16="http://schemas.microsoft.com/office/drawing/2014/main" id="{4ED0E8DA-9C89-BF46-B10E-66AF593F330E}"/>
                </a:ext>
              </a:extLst>
            </p:cNvPr>
            <p:cNvSpPr/>
            <p:nvPr/>
          </p:nvSpPr>
          <p:spPr>
            <a:xfrm>
              <a:off x="1376073" y="1554130"/>
              <a:ext cx="590908" cy="301925"/>
            </a:xfrm>
            <a:prstGeom prst="parallelogram">
              <a:avLst>
                <a:gd name="adj" fmla="val 87857"/>
              </a:avLst>
            </a:prstGeom>
            <a:solidFill>
              <a:srgbClr val="6AE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6AE7FF"/>
                </a:solidFill>
              </a:endParaRPr>
            </a:p>
          </p:txBody>
        </p:sp>
        <p:sp>
          <p:nvSpPr>
            <p:cNvPr id="8" name="平行四边形 118">
              <a:extLst>
                <a:ext uri="{FF2B5EF4-FFF2-40B4-BE49-F238E27FC236}">
                  <a16:creationId xmlns:a16="http://schemas.microsoft.com/office/drawing/2014/main" id="{5989396E-FE27-CC4B-BE70-39F2179A8013}"/>
                </a:ext>
              </a:extLst>
            </p:cNvPr>
            <p:cNvSpPr/>
            <p:nvPr/>
          </p:nvSpPr>
          <p:spPr>
            <a:xfrm>
              <a:off x="1860961" y="1555505"/>
              <a:ext cx="590908" cy="301925"/>
            </a:xfrm>
            <a:prstGeom prst="parallelogram">
              <a:avLst>
                <a:gd name="adj" fmla="val 87857"/>
              </a:avLst>
            </a:prstGeom>
            <a:solidFill>
              <a:srgbClr val="6AE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6AE7FF"/>
                </a:solidFill>
              </a:endParaRPr>
            </a:p>
          </p:txBody>
        </p:sp>
        <p:sp>
          <p:nvSpPr>
            <p:cNvPr id="9" name="平行四边形 119">
              <a:extLst>
                <a:ext uri="{FF2B5EF4-FFF2-40B4-BE49-F238E27FC236}">
                  <a16:creationId xmlns:a16="http://schemas.microsoft.com/office/drawing/2014/main" id="{513DB985-44C7-824D-A4F0-52CD384FED91}"/>
                </a:ext>
              </a:extLst>
            </p:cNvPr>
            <p:cNvSpPr/>
            <p:nvPr/>
          </p:nvSpPr>
          <p:spPr>
            <a:xfrm>
              <a:off x="2332449" y="1554130"/>
              <a:ext cx="590908" cy="301925"/>
            </a:xfrm>
            <a:prstGeom prst="parallelogram">
              <a:avLst>
                <a:gd name="adj" fmla="val 87857"/>
              </a:avLst>
            </a:prstGeom>
            <a:solidFill>
              <a:srgbClr val="6AE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6AE7FF"/>
                </a:solidFill>
              </a:endParaRPr>
            </a:p>
          </p:txBody>
        </p:sp>
      </p:grpSp>
      <p:sp>
        <p:nvSpPr>
          <p:cNvPr id="15" name="文本框 6">
            <a:extLst>
              <a:ext uri="{FF2B5EF4-FFF2-40B4-BE49-F238E27FC236}">
                <a16:creationId xmlns:a16="http://schemas.microsoft.com/office/drawing/2014/main" id="{90E52A0A-127C-CA42-A59D-53149E666DFB}"/>
              </a:ext>
            </a:extLst>
          </p:cNvPr>
          <p:cNvSpPr txBox="1"/>
          <p:nvPr/>
        </p:nvSpPr>
        <p:spPr>
          <a:xfrm>
            <a:off x="621800" y="979632"/>
            <a:ext cx="2474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10FBFE"/>
                </a:solidFill>
                <a:latin typeface="Avenir Black" panose="02000503020000020003" pitchFamily="2" charset="0"/>
                <a:ea typeface="微软雅黑" panose="020B0503020204020204" charset="-122"/>
              </a:rPr>
              <a:t>Live Feed </a:t>
            </a:r>
            <a:endParaRPr lang="zh-CN" altLang="en-US" sz="3600" dirty="0">
              <a:solidFill>
                <a:srgbClr val="10FBFE"/>
              </a:solidFill>
              <a:latin typeface="Avenir Black" panose="02000503020000020003" pitchFamily="2" charset="0"/>
              <a:ea typeface="微软雅黑" panose="020B0503020204020204" charset="-122"/>
            </a:endParaRPr>
          </a:p>
        </p:txBody>
      </p:sp>
      <p:sp>
        <p:nvSpPr>
          <p:cNvPr id="16" name="文本框 6">
            <a:extLst>
              <a:ext uri="{FF2B5EF4-FFF2-40B4-BE49-F238E27FC236}">
                <a16:creationId xmlns:a16="http://schemas.microsoft.com/office/drawing/2014/main" id="{DCE2F3D7-8E0E-1641-9531-4D5B975269C0}"/>
              </a:ext>
            </a:extLst>
          </p:cNvPr>
          <p:cNvSpPr txBox="1"/>
          <p:nvPr/>
        </p:nvSpPr>
        <p:spPr>
          <a:xfrm>
            <a:off x="10261469" y="69727"/>
            <a:ext cx="1264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10FBFE"/>
                </a:solidFill>
                <a:latin typeface="Avenir Black" panose="02000503020000020003" pitchFamily="2" charset="0"/>
                <a:ea typeface="微软雅黑" panose="020B0503020204020204" charset="-122"/>
              </a:rPr>
              <a:t>00:00</a:t>
            </a:r>
            <a:endParaRPr lang="zh-CN" altLang="en-US" sz="2000" b="1" dirty="0">
              <a:solidFill>
                <a:srgbClr val="10FBFE"/>
              </a:solidFill>
              <a:latin typeface="Avenir Black" panose="02000503020000020003" pitchFamily="2" charset="0"/>
              <a:ea typeface="微软雅黑" panose="020B0503020204020204" charset="-122"/>
            </a:endParaRPr>
          </a:p>
        </p:txBody>
      </p:sp>
      <p:cxnSp>
        <p:nvCxnSpPr>
          <p:cNvPr id="19" name="直接连接符 97">
            <a:extLst>
              <a:ext uri="{FF2B5EF4-FFF2-40B4-BE49-F238E27FC236}">
                <a16:creationId xmlns:a16="http://schemas.microsoft.com/office/drawing/2014/main" id="{1648D8E6-D0BF-A349-8FF5-1047D0C7F447}"/>
              </a:ext>
            </a:extLst>
          </p:cNvPr>
          <p:cNvCxnSpPr>
            <a:cxnSpLocks/>
          </p:cNvCxnSpPr>
          <p:nvPr/>
        </p:nvCxnSpPr>
        <p:spPr>
          <a:xfrm>
            <a:off x="732603" y="3296178"/>
            <a:ext cx="4615024" cy="0"/>
          </a:xfrm>
          <a:prstGeom prst="line">
            <a:avLst/>
          </a:prstGeom>
          <a:ln w="3175" cap="rnd">
            <a:solidFill>
              <a:schemeClr val="tx2">
                <a:lumMod val="40000"/>
                <a:lumOff val="60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97">
            <a:extLst>
              <a:ext uri="{FF2B5EF4-FFF2-40B4-BE49-F238E27FC236}">
                <a16:creationId xmlns:a16="http://schemas.microsoft.com/office/drawing/2014/main" id="{94484E5D-91A1-F74E-AF8C-324D85565DAA}"/>
              </a:ext>
            </a:extLst>
          </p:cNvPr>
          <p:cNvCxnSpPr>
            <a:cxnSpLocks/>
          </p:cNvCxnSpPr>
          <p:nvPr/>
        </p:nvCxnSpPr>
        <p:spPr>
          <a:xfrm>
            <a:off x="732603" y="4874076"/>
            <a:ext cx="4615024" cy="0"/>
          </a:xfrm>
          <a:prstGeom prst="line">
            <a:avLst/>
          </a:prstGeom>
          <a:ln w="3175" cap="rnd">
            <a:solidFill>
              <a:schemeClr val="tx2">
                <a:lumMod val="40000"/>
                <a:lumOff val="60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A screenshot of a computer&#10;&#10;Description automatically generated">
            <a:extLst>
              <a:ext uri="{FF2B5EF4-FFF2-40B4-BE49-F238E27FC236}">
                <a16:creationId xmlns:a16="http://schemas.microsoft.com/office/drawing/2014/main" id="{93AE8011-374D-6E48-BA10-75ABEF12ECB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45" b="5106"/>
          <a:stretch/>
        </p:blipFill>
        <p:spPr>
          <a:xfrm>
            <a:off x="5589774" y="1625963"/>
            <a:ext cx="5935714" cy="3303541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A413AB-9E5C-8F48-B71C-2E401299EE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25CE0AC-042C-424C-BBF7-5D595597753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442750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27" grpId="0"/>
      <p:bldP spid="15" grpId="0"/>
      <p:bldP spid="1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PRESGUID" val="33198b42-13c6-489b-aef6-b118ddbd962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liaiQvwJGJpZIeV1Pzzm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4cbSfExS3Y.i8J8HWlr7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zKcMTUAQ2S6DHd3UwIoGA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2371</TotalTime>
  <Words>423</Words>
  <Application>Microsoft Office PowerPoint</Application>
  <PresentationFormat>Widescreen</PresentationFormat>
  <Paragraphs>108</Paragraphs>
  <Slides>13</Slides>
  <Notes>7</Notes>
  <HiddenSlides>0</HiddenSlides>
  <MMClips>1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等线</vt:lpstr>
      <vt:lpstr>微软雅黑</vt:lpstr>
      <vt:lpstr>Arial</vt:lpstr>
      <vt:lpstr>Arial Narrow</vt:lpstr>
      <vt:lpstr>Avenir Black</vt:lpstr>
      <vt:lpstr>Avenir Medium</vt:lpstr>
      <vt:lpstr>Calibri</vt:lpstr>
      <vt:lpstr>Calibri Light</vt:lpstr>
      <vt:lpstr>Univers LT Std 47 Cn Lt</vt:lpstr>
      <vt:lpstr>Wingdings</vt:lpstr>
      <vt:lpstr>第一PPT，www.1ppt.com</vt:lpstr>
      <vt:lpstr>think-cell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Company>http://www.ypppt.com/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互联网云计算</dc:title>
  <dc:creator>第一PPT模板网-WWW.1PPT.COM</dc:creator>
  <cp:keywords>第一PPT模板网-WWW.1PPT.COM</cp:keywords>
  <dc:description>www.1ppt.com</dc:description>
  <cp:lastModifiedBy>Mark Salib</cp:lastModifiedBy>
  <cp:revision>88</cp:revision>
  <dcterms:created xsi:type="dcterms:W3CDTF">2017-07-15T13:06:00Z</dcterms:created>
  <dcterms:modified xsi:type="dcterms:W3CDTF">2021-06-10T17:36:55Z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2052-10.1.0.6489</vt:lpwstr>
  </property>
</Properties>
</file>

<file path=docProps/thumbnail.jpeg>
</file>